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 id="2147483669" r:id="rId5"/>
  </p:sldMasterIdLst>
  <p:notesMasterIdLst>
    <p:notesMasterId r:id="rId23"/>
  </p:notesMasterIdLst>
  <p:handoutMasterIdLst>
    <p:handoutMasterId r:id="rId24"/>
  </p:handoutMasterIdLst>
  <p:sldIdLst>
    <p:sldId id="292" r:id="rId6"/>
    <p:sldId id="275" r:id="rId7"/>
    <p:sldId id="276" r:id="rId8"/>
    <p:sldId id="296" r:id="rId9"/>
    <p:sldId id="297" r:id="rId10"/>
    <p:sldId id="298" r:id="rId11"/>
    <p:sldId id="300" r:id="rId12"/>
    <p:sldId id="301" r:id="rId13"/>
    <p:sldId id="302" r:id="rId14"/>
    <p:sldId id="303" r:id="rId15"/>
    <p:sldId id="308" r:id="rId16"/>
    <p:sldId id="304" r:id="rId17"/>
    <p:sldId id="305" r:id="rId18"/>
    <p:sldId id="306" r:id="rId19"/>
    <p:sldId id="307" r:id="rId20"/>
    <p:sldId id="283" r:id="rId21"/>
    <p:sldId id="28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634"/>
  </p:normalViewPr>
  <p:slideViewPr>
    <p:cSldViewPr snapToGrid="0" showGuides="1">
      <p:cViewPr varScale="1">
        <p:scale>
          <a:sx n="113" d="100"/>
          <a:sy n="113" d="100"/>
        </p:scale>
        <p:origin x="510" y="10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4/20/2025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jpeg>
</file>

<file path=ppt/media/image3.jpg>
</file>

<file path=ppt/media/image4.jpg>
</file>

<file path=ppt/media/image5.jp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ED2950FC-64C0-50D7-5101-884A13ED2F1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CEA88831-A930-596B-0685-672024BE2711}"/>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2A3FD0A0-F4FB-BC20-358F-C4F179AA898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2D389891-233D-6282-224F-6B8EC0182D20}"/>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D61DD8-56E8-44DB-8D68-9188DEA50502}" type="datetimeFigureOut">
              <a:rPr lang="en-US" smtClean="0"/>
              <a:t>4/20/2025</a:t>
            </a:fld>
            <a:endParaRPr lang="en-US"/>
          </a:p>
        </p:txBody>
      </p:sp>
      <p:sp>
        <p:nvSpPr>
          <p:cNvPr id="12" name="Notes Placeholder 11">
            <a:extLst>
              <a:ext uri="{FF2B5EF4-FFF2-40B4-BE49-F238E27FC236}">
                <a16:creationId xmlns:a16="http://schemas.microsoft.com/office/drawing/2014/main" id="{F2A2D99A-04B6-3AD9-B6DA-EEE29FB0DDFD}"/>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AEF4F81C-C1F0-7738-A271-96AF417D7F89}"/>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84C781-2765-427A-A960-385CE0D0CAB9}"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20147970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2102903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11</a:t>
            </a:fld>
            <a:endParaRPr lang="en-US" altLang="zh-CN" noProof="0" dirty="0"/>
          </a:p>
        </p:txBody>
      </p:sp>
    </p:spTree>
    <p:extLst>
      <p:ext uri="{BB962C8B-B14F-4D97-AF65-F5344CB8AC3E}">
        <p14:creationId xmlns:p14="http://schemas.microsoft.com/office/powerpoint/2010/main" val="3576633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12</a:t>
            </a:fld>
            <a:endParaRPr lang="en-US" altLang="zh-CN" noProof="0" dirty="0"/>
          </a:p>
        </p:txBody>
      </p:sp>
    </p:spTree>
    <p:extLst>
      <p:ext uri="{BB962C8B-B14F-4D97-AF65-F5344CB8AC3E}">
        <p14:creationId xmlns:p14="http://schemas.microsoft.com/office/powerpoint/2010/main" val="33511624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13</a:t>
            </a:fld>
            <a:endParaRPr lang="en-US" altLang="zh-CN" noProof="0" dirty="0"/>
          </a:p>
        </p:txBody>
      </p:sp>
    </p:spTree>
    <p:extLst>
      <p:ext uri="{BB962C8B-B14F-4D97-AF65-F5344CB8AC3E}">
        <p14:creationId xmlns:p14="http://schemas.microsoft.com/office/powerpoint/2010/main" val="15409000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14</a:t>
            </a:fld>
            <a:endParaRPr lang="en-US" altLang="zh-CN" noProof="0" dirty="0"/>
          </a:p>
        </p:txBody>
      </p:sp>
    </p:spTree>
    <p:extLst>
      <p:ext uri="{BB962C8B-B14F-4D97-AF65-F5344CB8AC3E}">
        <p14:creationId xmlns:p14="http://schemas.microsoft.com/office/powerpoint/2010/main" val="39427669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15</a:t>
            </a:fld>
            <a:endParaRPr lang="en-US" altLang="zh-CN" noProof="0" dirty="0"/>
          </a:p>
        </p:txBody>
      </p:sp>
    </p:spTree>
    <p:extLst>
      <p:ext uri="{BB962C8B-B14F-4D97-AF65-F5344CB8AC3E}">
        <p14:creationId xmlns:p14="http://schemas.microsoft.com/office/powerpoint/2010/main" val="1215830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16</a:t>
            </a:fld>
            <a:endParaRPr lang="en-US" altLang="zh-CN" noProof="0" dirty="0"/>
          </a:p>
        </p:txBody>
      </p:sp>
    </p:spTree>
    <p:extLst>
      <p:ext uri="{BB962C8B-B14F-4D97-AF65-F5344CB8AC3E}">
        <p14:creationId xmlns:p14="http://schemas.microsoft.com/office/powerpoint/2010/main" val="99123619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17</a:t>
            </a:fld>
            <a:endParaRPr lang="en-US" altLang="zh-CN" noProof="0" dirty="0"/>
          </a:p>
        </p:txBody>
      </p:sp>
    </p:spTree>
    <p:extLst>
      <p:ext uri="{BB962C8B-B14F-4D97-AF65-F5344CB8AC3E}">
        <p14:creationId xmlns:p14="http://schemas.microsoft.com/office/powerpoint/2010/main" val="143929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464722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a:t>
            </a:fld>
            <a:endParaRPr lang="en-US" altLang="zh-CN" noProof="0" dirty="0"/>
          </a:p>
        </p:txBody>
      </p:sp>
    </p:spTree>
    <p:extLst>
      <p:ext uri="{BB962C8B-B14F-4D97-AF65-F5344CB8AC3E}">
        <p14:creationId xmlns:p14="http://schemas.microsoft.com/office/powerpoint/2010/main" val="1337937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1511692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dirty="0"/>
          </a:p>
        </p:txBody>
      </p:sp>
    </p:spTree>
    <p:extLst>
      <p:ext uri="{BB962C8B-B14F-4D97-AF65-F5344CB8AC3E}">
        <p14:creationId xmlns:p14="http://schemas.microsoft.com/office/powerpoint/2010/main" val="3718227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6</a:t>
            </a:fld>
            <a:endParaRPr lang="en-US" altLang="zh-CN" noProof="0" dirty="0"/>
          </a:p>
        </p:txBody>
      </p:sp>
    </p:spTree>
    <p:extLst>
      <p:ext uri="{BB962C8B-B14F-4D97-AF65-F5344CB8AC3E}">
        <p14:creationId xmlns:p14="http://schemas.microsoft.com/office/powerpoint/2010/main" val="26995618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1455234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8</a:t>
            </a:fld>
            <a:endParaRPr lang="en-US" altLang="zh-CN" noProof="0" dirty="0"/>
          </a:p>
        </p:txBody>
      </p:sp>
    </p:spTree>
    <p:extLst>
      <p:ext uri="{BB962C8B-B14F-4D97-AF65-F5344CB8AC3E}">
        <p14:creationId xmlns:p14="http://schemas.microsoft.com/office/powerpoint/2010/main" val="23956851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9</a:t>
            </a:fld>
            <a:endParaRPr lang="en-US" altLang="zh-CN" noProof="0" dirty="0"/>
          </a:p>
        </p:txBody>
      </p:sp>
    </p:spTree>
    <p:extLst>
      <p:ext uri="{BB962C8B-B14F-4D97-AF65-F5344CB8AC3E}">
        <p14:creationId xmlns:p14="http://schemas.microsoft.com/office/powerpoint/2010/main" val="328013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dirty="0"/>
              <a:t>Click to edit Master title style</a:t>
            </a:r>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98508316"/>
      </p:ext>
    </p:extLst>
  </p:cSld>
  <p:clrMapOvr>
    <a:masterClrMapping/>
  </p:clrMapOvr>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087809740"/>
      </p:ext>
    </p:extLst>
  </p:cSld>
  <p:clrMapOvr>
    <a:masterClrMapping/>
  </p:clrMapOvr>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23411150"/>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4/20/2025</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506309497"/>
      </p:ext>
    </p:extLst>
  </p:cSld>
  <p:clrMapOvr>
    <a:masterClrMapping/>
  </p:clrMapOvr>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11762006"/>
      </p:ext>
    </p:extLst>
  </p:cSld>
  <p:clrMapOvr>
    <a:masterClrMapping/>
  </p:clrMapOvr>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995709916"/>
      </p:ext>
    </p:extLst>
  </p:cSld>
  <p:clrMapOvr>
    <a:masterClrMapping/>
  </p:clrMapOvr>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8786617"/>
      </p:ext>
    </p:extLst>
  </p:cSld>
  <p:clrMapOvr>
    <a:masterClrMapping/>
  </p:clrMapOvr>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4/20/2025</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077915672"/>
      </p:ext>
    </p:extLst>
  </p:cSld>
  <p:clrMapOvr>
    <a:masterClrMapping/>
  </p:clrMapOvr>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212725371"/>
      </p:ext>
    </p:extLst>
  </p:cSld>
  <p:clrMapOvr>
    <a:masterClrMapping/>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48738608"/>
      </p:ext>
    </p:extLst>
  </p:cSld>
  <p:clrMapOvr>
    <a:masterClrMapping/>
  </p:clrMapOvr>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39805087"/>
      </p:ext>
    </p:extLst>
  </p:cSld>
  <p:clrMapOvr>
    <a:masterClrMapping/>
  </p:clrMapOvr>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59138329"/>
      </p:ext>
    </p:extLst>
  </p:cSld>
  <p:clrMapOvr>
    <a:masterClrMapping/>
  </p:clrMapOvr>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0642673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55606273"/>
      </p:ext>
    </p:extLst>
  </p:cSld>
  <p:clrMapOvr>
    <a:masterClrMapping/>
  </p:clrMapOvr>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317490052"/>
      </p:ext>
    </p:extLst>
  </p:cSld>
  <p:clrMapOvr>
    <a:masterClrMapping/>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4/20/2025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700862380"/>
      </p:ext>
    </p:extLst>
  </p:cSld>
  <p:clrMapOvr>
    <a:masterClrMapping/>
  </p:clrMapOvr>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998083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theme" Target="../theme/theme2.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p15:clr>
            <a:srgbClr val="F26B43"/>
          </p15:clr>
        </p15:guide>
        <p15:guide id="2" pos="3840">
          <p15:clr>
            <a:srgbClr val="F26B43"/>
          </p15:clr>
        </p15:guide>
        <p15:guide id="3" pos="5640">
          <p15:clr>
            <a:srgbClr val="F26B43"/>
          </p15:clr>
        </p15:guide>
        <p15:guide id="4" pos="1656">
          <p15:clr>
            <a:srgbClr val="F26B43"/>
          </p15:clr>
        </p15:guide>
        <p15:guide id="5" pos="52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4/20/2025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32182879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8.jpeg"/><Relationship Id="rId7"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16.xml"/><Relationship Id="rId6" Type="http://schemas.openxmlformats.org/officeDocument/2006/relationships/hyperlink" Target="mailto:mk.abuaisheh@std.alaqsa.edu.ps" TargetMode="External"/><Relationship Id="rId5" Type="http://schemas.openxmlformats.org/officeDocument/2006/relationships/image" Target="../media/image20.jpe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33.xml"/><Relationship Id="rId5" Type="http://schemas.openxmlformats.org/officeDocument/2006/relationships/image" Target="../media/image5.jpg"/><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33.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image" Target="../media/image7.jp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832302" y="1479593"/>
            <a:ext cx="5698617" cy="2511900"/>
          </a:xfrm>
        </p:spPr>
        <p:txBody>
          <a:bodyPr/>
          <a:lstStyle/>
          <a:p>
            <a:r>
              <a:rPr lang="en-US" b="1" dirty="0"/>
              <a:t>Air Quality Monitoring System for Conflict Zones: A Case Study of Gaza</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558237" y="4214999"/>
            <a:ext cx="3156902" cy="416849"/>
          </a:xfrm>
        </p:spPr>
        <p:txBody>
          <a:bodyPr/>
          <a:lstStyle/>
          <a:p>
            <a:r>
              <a:rPr lang="en-US" dirty="0"/>
              <a:t>Presented by</a:t>
            </a:r>
            <a:r>
              <a:rPr lang="ar-SA" dirty="0"/>
              <a:t> :</a:t>
            </a:r>
            <a:br>
              <a:rPr lang="ar-SA" dirty="0"/>
            </a:br>
            <a:r>
              <a:rPr lang="en-US" dirty="0"/>
              <a:t>Mahmoud Kamal Abu Aisha</a:t>
            </a:r>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a:blip r:embed="rId3"/>
          <a:srcRect l="6518" r="6518"/>
          <a:stretch/>
        </p:blipFill>
        <p:spPr/>
      </p:pic>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 name="Text Placeholder 8">
            <a:extLst>
              <a:ext uri="{FF2B5EF4-FFF2-40B4-BE49-F238E27FC236}">
                <a16:creationId xmlns:a16="http://schemas.microsoft.com/office/drawing/2014/main" id="{8C73E651-53A2-49E8-B5C5-4FBC05C3EA8F}"/>
              </a:ext>
            </a:extLst>
          </p:cNvPr>
          <p:cNvSpPr txBox="1">
            <a:spLocks/>
          </p:cNvSpPr>
          <p:nvPr/>
        </p:nvSpPr>
        <p:spPr>
          <a:xfrm>
            <a:off x="1601365" y="4932372"/>
            <a:ext cx="2750501" cy="760288"/>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8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Supervised by:</a:t>
            </a:r>
            <a:br>
              <a:rPr lang="ar-SA" dirty="0"/>
            </a:br>
            <a:r>
              <a:rPr lang="en-US" dirty="0"/>
              <a:t>Dr. Ezzalden Edwan</a:t>
            </a:r>
          </a:p>
        </p:txBody>
      </p:sp>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10</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162984" y="124367"/>
            <a:ext cx="6100232" cy="338041"/>
          </a:xfrm>
          <a:prstGeom prst="rect">
            <a:avLst/>
          </a:prstGeom>
          <a:noFill/>
        </p:spPr>
        <p:txBody>
          <a:bodyPr wrap="square">
            <a:spAutoFit/>
          </a:bodyPr>
          <a:lstStyle/>
          <a:p>
            <a:pPr marL="0" marR="0" rtl="1">
              <a:lnSpc>
                <a:spcPct val="107000"/>
              </a:lnSpc>
              <a:spcBef>
                <a:spcPts val="200"/>
              </a:spcBef>
              <a:spcAft>
                <a:spcPts val="0"/>
              </a:spcAft>
            </a:pPr>
            <a:r>
              <a:rPr lang="en-US" sz="1600" b="1"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Software Description</a:t>
            </a:r>
            <a:endParaRPr lang="en-US" sz="1600" b="1"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D2EE1A2C-2815-44BB-91A1-6613A58C1512}"/>
              </a:ext>
            </a:extLst>
          </p:cNvPr>
          <p:cNvSpPr txBox="1"/>
          <p:nvPr/>
        </p:nvSpPr>
        <p:spPr>
          <a:xfrm>
            <a:off x="433917" y="675962"/>
            <a:ext cx="6100232" cy="671851"/>
          </a:xfrm>
          <a:prstGeom prst="rect">
            <a:avLst/>
          </a:prstGeom>
          <a:noFill/>
        </p:spPr>
        <p:txBody>
          <a:bodyPr wrap="square">
            <a:spAutoFit/>
          </a:bodyPr>
          <a:lstStyle/>
          <a:p>
            <a:pPr marL="0" marR="0" algn="just">
              <a:lnSpc>
                <a:spcPct val="107000"/>
              </a:lnSpc>
              <a:spcBef>
                <a:spcPts val="0"/>
              </a:spcBef>
              <a:spcAft>
                <a:spcPts val="800"/>
              </a:spcAft>
            </a:pPr>
            <a:r>
              <a:rPr lang="en-US" sz="1200" dirty="0">
                <a:latin typeface="Times New Roman" panose="02020603050405020304" pitchFamily="18" charset="0"/>
                <a:cs typeface="Times New Roman" panose="02020603050405020304" pitchFamily="18" charset="0"/>
              </a:rPr>
              <a:t>The software is written C++ using libraries for sensors and LCD control. It reads and processes sensor data, activating a buzzer and warning when thresholds are exceeded. The system was developed and tested virtually using the Wokwi simulator, without needing physical hardware.</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630A8045-D640-4812-ADB0-96C28ECDCEC2}"/>
              </a:ext>
            </a:extLst>
          </p:cNvPr>
          <p:cNvSpPr txBox="1"/>
          <p:nvPr/>
        </p:nvSpPr>
        <p:spPr>
          <a:xfrm>
            <a:off x="273051" y="1824705"/>
            <a:ext cx="6100232" cy="276999"/>
          </a:xfrm>
          <a:prstGeom prst="rect">
            <a:avLst/>
          </a:prstGeom>
          <a:noFill/>
        </p:spPr>
        <p:txBody>
          <a:bodyPr wrap="square">
            <a:spAutoFit/>
          </a:bodyPr>
          <a:lstStyle/>
          <a:p>
            <a:r>
              <a:rPr lang="en-US" sz="1200" b="1" dirty="0">
                <a:solidFill>
                  <a:srgbClr val="000000"/>
                </a:solidFill>
                <a:effectLst/>
                <a:latin typeface="Times New Roman" panose="02020603050405020304" pitchFamily="18" charset="0"/>
                <a:ea typeface="Calibri" panose="020F0502020204030204" pitchFamily="34" charset="0"/>
              </a:rPr>
              <a:t>Mathematical and Logical Operations</a:t>
            </a:r>
            <a:endParaRPr lang="en-US" sz="1200" b="1" dirty="0"/>
          </a:p>
        </p:txBody>
      </p:sp>
      <p:graphicFrame>
        <p:nvGraphicFramePr>
          <p:cNvPr id="11" name="Table 10">
            <a:extLst>
              <a:ext uri="{FF2B5EF4-FFF2-40B4-BE49-F238E27FC236}">
                <a16:creationId xmlns:a16="http://schemas.microsoft.com/office/drawing/2014/main" id="{A677BC24-2C25-463A-95A4-7322A95C05C4}"/>
              </a:ext>
            </a:extLst>
          </p:cNvPr>
          <p:cNvGraphicFramePr>
            <a:graphicFrameLocks noGrp="1"/>
          </p:cNvGraphicFramePr>
          <p:nvPr>
            <p:extLst>
              <p:ext uri="{D42A27DB-BD31-4B8C-83A1-F6EECF244321}">
                <p14:modId xmlns:p14="http://schemas.microsoft.com/office/powerpoint/2010/main" val="865126024"/>
              </p:ext>
            </p:extLst>
          </p:nvPr>
        </p:nvGraphicFramePr>
        <p:xfrm>
          <a:off x="5096934" y="3011310"/>
          <a:ext cx="4648200" cy="1928433"/>
        </p:xfrm>
        <a:graphic>
          <a:graphicData uri="http://schemas.openxmlformats.org/drawingml/2006/table">
            <a:tbl>
              <a:tblPr firstRow="1" firstCol="1" bandRow="1">
                <a:tableStyleId>{93296810-A885-4BE3-A3E7-6D5BEEA58F35}</a:tableStyleId>
              </a:tblPr>
              <a:tblGrid>
                <a:gridCol w="1162050">
                  <a:extLst>
                    <a:ext uri="{9D8B030D-6E8A-4147-A177-3AD203B41FA5}">
                      <a16:colId xmlns:a16="http://schemas.microsoft.com/office/drawing/2014/main" val="2729575464"/>
                    </a:ext>
                  </a:extLst>
                </a:gridCol>
                <a:gridCol w="1162050">
                  <a:extLst>
                    <a:ext uri="{9D8B030D-6E8A-4147-A177-3AD203B41FA5}">
                      <a16:colId xmlns:a16="http://schemas.microsoft.com/office/drawing/2014/main" val="3995543495"/>
                    </a:ext>
                  </a:extLst>
                </a:gridCol>
                <a:gridCol w="1162050">
                  <a:extLst>
                    <a:ext uri="{9D8B030D-6E8A-4147-A177-3AD203B41FA5}">
                      <a16:colId xmlns:a16="http://schemas.microsoft.com/office/drawing/2014/main" val="1137407578"/>
                    </a:ext>
                  </a:extLst>
                </a:gridCol>
                <a:gridCol w="1162050">
                  <a:extLst>
                    <a:ext uri="{9D8B030D-6E8A-4147-A177-3AD203B41FA5}">
                      <a16:colId xmlns:a16="http://schemas.microsoft.com/office/drawing/2014/main" val="3098839817"/>
                    </a:ext>
                  </a:extLst>
                </a:gridCol>
              </a:tblGrid>
              <a:tr h="318812">
                <a:tc>
                  <a:txBody>
                    <a:bodyPr/>
                    <a:lstStyle/>
                    <a:p>
                      <a:pPr marL="0" marR="0">
                        <a:lnSpc>
                          <a:spcPct val="107000"/>
                        </a:lnSpc>
                        <a:spcBef>
                          <a:spcPts val="0"/>
                        </a:spcBef>
                        <a:spcAft>
                          <a:spcPts val="0"/>
                        </a:spcAft>
                      </a:pPr>
                      <a:r>
                        <a:rPr lang="en-US" sz="1100">
                          <a:effectLst/>
                        </a:rPr>
                        <a:t>Sensor</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Raw Value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dirty="0">
                          <a:effectLst/>
                        </a:rPr>
                        <a:t>Computation</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Threshold / Effect</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585054377"/>
                  </a:ext>
                </a:extLst>
              </a:tr>
              <a:tr h="482297">
                <a:tc>
                  <a:txBody>
                    <a:bodyPr/>
                    <a:lstStyle/>
                    <a:p>
                      <a:pPr marL="0" marR="0">
                        <a:lnSpc>
                          <a:spcPct val="107000"/>
                        </a:lnSpc>
                        <a:spcBef>
                          <a:spcPts val="0"/>
                        </a:spcBef>
                        <a:spcAft>
                          <a:spcPts val="0"/>
                        </a:spcAft>
                      </a:pPr>
                      <a:r>
                        <a:rPr lang="en-US" sz="1100" dirty="0">
                          <a:effectLst/>
                        </a:rPr>
                        <a:t>MQ2</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Analog (300–900)</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Vout = (value / 4095) × 5V</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Vout &gt; 3.5V or value &gt; 716 ⇒ Trigger</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3427152433"/>
                  </a:ext>
                </a:extLst>
              </a:tr>
              <a:tr h="318812">
                <a:tc>
                  <a:txBody>
                    <a:bodyPr/>
                    <a:lstStyle/>
                    <a:p>
                      <a:pPr marL="0" marR="0">
                        <a:lnSpc>
                          <a:spcPct val="107000"/>
                        </a:lnSpc>
                        <a:spcBef>
                          <a:spcPts val="0"/>
                        </a:spcBef>
                        <a:spcAft>
                          <a:spcPts val="0"/>
                        </a:spcAft>
                      </a:pPr>
                      <a:r>
                        <a:rPr lang="en-US" sz="1100">
                          <a:effectLst/>
                        </a:rPr>
                        <a:t>DHT22 Temp</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Direct (°C)</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None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Temp &gt; 35°C ⇒ Trigger</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419640135"/>
                  </a:ext>
                </a:extLst>
              </a:tr>
              <a:tr h="318754">
                <a:tc>
                  <a:txBody>
                    <a:bodyPr/>
                    <a:lstStyle/>
                    <a:p>
                      <a:pPr marL="0" marR="0">
                        <a:lnSpc>
                          <a:spcPct val="107000"/>
                        </a:lnSpc>
                        <a:spcBef>
                          <a:spcPts val="0"/>
                        </a:spcBef>
                        <a:spcAft>
                          <a:spcPts val="0"/>
                        </a:spcAft>
                      </a:pPr>
                      <a:r>
                        <a:rPr lang="en-US" sz="1100">
                          <a:effectLst/>
                        </a:rPr>
                        <a:t>DHT22 Humid</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Direct (%)</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None</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Humidity &gt; 70% ⇒ Trigger</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20074474"/>
                  </a:ext>
                </a:extLst>
              </a:tr>
              <a:tr h="318812">
                <a:tc>
                  <a:txBody>
                    <a:bodyPr/>
                    <a:lstStyle/>
                    <a:p>
                      <a:pPr marL="0" marR="0">
                        <a:lnSpc>
                          <a:spcPct val="107000"/>
                        </a:lnSpc>
                        <a:spcBef>
                          <a:spcPts val="0"/>
                        </a:spcBef>
                        <a:spcAft>
                          <a:spcPts val="0"/>
                        </a:spcAft>
                      </a:pPr>
                      <a:r>
                        <a:rPr lang="en-US" sz="1100">
                          <a:effectLst/>
                        </a:rPr>
                        <a:t>PM2.5</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Direct (µg/m³)</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a:effectLst/>
                        </a:rPr>
                        <a:t>None / Simulated</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tc>
                  <a:txBody>
                    <a:bodyPr/>
                    <a:lstStyle/>
                    <a:p>
                      <a:pPr marL="0" marR="0">
                        <a:lnSpc>
                          <a:spcPct val="107000"/>
                        </a:lnSpc>
                        <a:spcBef>
                          <a:spcPts val="0"/>
                        </a:spcBef>
                        <a:spcAft>
                          <a:spcPts val="0"/>
                        </a:spcAft>
                      </a:pPr>
                      <a:r>
                        <a:rPr lang="en-US" sz="1100" dirty="0">
                          <a:effectLst/>
                        </a:rPr>
                        <a:t>PM2.5 &gt; 100 ⇒ Trigger</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tc>
                <a:extLst>
                  <a:ext uri="{0D108BD9-81ED-4DB2-BD59-A6C34878D82A}">
                    <a16:rowId xmlns:a16="http://schemas.microsoft.com/office/drawing/2014/main" val="1057063526"/>
                  </a:ext>
                </a:extLst>
              </a:tr>
            </a:tbl>
          </a:graphicData>
        </a:graphic>
      </p:graphicFrame>
      <p:sp>
        <p:nvSpPr>
          <p:cNvPr id="16" name="Rectangle 2">
            <a:extLst>
              <a:ext uri="{FF2B5EF4-FFF2-40B4-BE49-F238E27FC236}">
                <a16:creationId xmlns:a16="http://schemas.microsoft.com/office/drawing/2014/main" id="{9E166A34-2C9B-4489-AD8B-D690FA3F52E6}"/>
              </a:ext>
            </a:extLst>
          </p:cNvPr>
          <p:cNvSpPr>
            <a:spLocks noChangeArrowheads="1"/>
          </p:cNvSpPr>
          <p:nvPr/>
        </p:nvSpPr>
        <p:spPr bwMode="auto">
          <a:xfrm>
            <a:off x="5096934" y="2556226"/>
            <a:ext cx="1222835" cy="7027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25392"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5. Summary Table</a:t>
            </a:r>
            <a:br>
              <a:rPr kumimoji="0" lang="ar-SA" altLang="en-US" sz="1300" b="0" i="0" u="none" strike="noStrike" cap="none" normalizeH="0" baseline="0" dirty="0">
                <a:ln>
                  <a:noFill/>
                </a:ln>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kumimoji="0" lang="en-US" altLang="en-US" sz="1300" b="0" i="0" u="none" strike="noStrike" cap="none" normalizeH="0" baseline="0" dirty="0">
              <a:ln>
                <a:noFill/>
              </a:ln>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 name="Rectangle 1">
            <a:extLst>
              <a:ext uri="{FF2B5EF4-FFF2-40B4-BE49-F238E27FC236}">
                <a16:creationId xmlns:a16="http://schemas.microsoft.com/office/drawing/2014/main" id="{436EED0D-F04E-4442-859B-9E79628F7C9B}"/>
              </a:ext>
            </a:extLst>
          </p:cNvPr>
          <p:cNvSpPr>
            <a:spLocks noChangeArrowheads="1"/>
          </p:cNvSpPr>
          <p:nvPr/>
        </p:nvSpPr>
        <p:spPr bwMode="auto">
          <a:xfrm>
            <a:off x="273051" y="2277392"/>
            <a:ext cx="4047067"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MQ2 Gas Sensor</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Outputs analog values (300–900). The voltage is calculated using the formula:</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Vout = (analogValue / 4095) × 5.</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If Vout exceeds 3.5V (approx. value &gt; 716), it triggers an alert.</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DHT22 Sensor</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Provides direct temperature and humidity readings.</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Alerts are triggered if temperature &gt; 35°C or humidity &gt; 70%.</a:t>
            </a: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PM2.5 Sensor (Simulated)</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Provides direct values in µg/m³.</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If the value exceeds 100 µg/m³, the air is considered polluted.</a:t>
            </a:r>
            <a:endPar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Decision Logic</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checks if </a:t>
            </a: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any</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of the following are true:</a:t>
            </a:r>
          </a:p>
          <a:p>
            <a:pPr lvl="1" eaLnBrk="0" fontAlgn="base" hangingPunct="0">
              <a:spcBef>
                <a:spcPct val="0"/>
              </a:spcBef>
              <a:spcAft>
                <a:spcPct val="0"/>
              </a:spcAft>
              <a:buFontTx/>
              <a:buChar char="•"/>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Temperature &gt; 35°C</a:t>
            </a:r>
          </a:p>
          <a:p>
            <a:pPr lvl="1" eaLnBrk="0" fontAlgn="base" hangingPunct="0">
              <a:spcBef>
                <a:spcPct val="0"/>
              </a:spcBef>
              <a:spcAft>
                <a:spcPct val="0"/>
              </a:spcAft>
              <a:buFontTx/>
              <a:buChar char="•"/>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Humidity &gt; 70%</a:t>
            </a:r>
          </a:p>
          <a:p>
            <a:pPr lvl="1" eaLnBrk="0" fontAlgn="base" hangingPunct="0">
              <a:spcBef>
                <a:spcPct val="0"/>
              </a:spcBef>
              <a:spcAft>
                <a:spcPct val="0"/>
              </a:spcAft>
              <a:buFontTx/>
              <a:buChar char="•"/>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MQ2 reading &gt; 716</a:t>
            </a:r>
          </a:p>
          <a:p>
            <a:pPr lvl="1" eaLnBrk="0" fontAlgn="base" hangingPunct="0">
              <a:spcBef>
                <a:spcPct val="0"/>
              </a:spcBef>
              <a:spcAft>
                <a:spcPct val="0"/>
              </a:spcAft>
              <a:buFontTx/>
              <a:buChar char="•"/>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PM2.5 &gt; 100 µg/m³</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If so, it activates the buzzer and displays "Poor Air Quality" on the LCD. Otherwise, it turns off the buzzer.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228600" marR="0" lvl="0" indent="-228600" algn="l" defTabSz="914400" rtl="0" eaLnBrk="0" fontAlgn="base" latinLnBrk="0" hangingPunct="0">
              <a:lnSpc>
                <a:spcPct val="100000"/>
              </a:lnSpc>
              <a:spcBef>
                <a:spcPct val="0"/>
              </a:spcBef>
              <a:spcAft>
                <a:spcPct val="0"/>
              </a:spcAft>
              <a:buClrTx/>
              <a:buSzTx/>
              <a:buFont typeface="+mj-lt"/>
              <a:buAutoNum type="arabicPeriod"/>
              <a:tabLst/>
            </a:pPr>
            <a:endParaRPr lang="ar-SA" altLang="en-US"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9832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11</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315384" y="234433"/>
            <a:ext cx="6100232" cy="307777"/>
          </a:xfrm>
          <a:prstGeom prst="rect">
            <a:avLst/>
          </a:prstGeom>
          <a:noFill/>
        </p:spPr>
        <p:txBody>
          <a:bodyPr wrap="square">
            <a:spAutoFit/>
          </a:bodyPr>
          <a:lstStyle/>
          <a:p>
            <a:r>
              <a:rPr lang="en-US" sz="1400" b="1" dirty="0">
                <a:solidFill>
                  <a:srgbClr val="000000"/>
                </a:solidFill>
                <a:effectLst/>
                <a:latin typeface="Times New Roman" panose="02020603050405020304" pitchFamily="18" charset="0"/>
                <a:ea typeface="Calibri" panose="020F0502020204030204" pitchFamily="34" charset="0"/>
              </a:rPr>
              <a:t>System Flowchart Overview</a:t>
            </a:r>
            <a:endParaRPr lang="en-US" sz="1400" b="1" dirty="0"/>
          </a:p>
        </p:txBody>
      </p:sp>
      <p:pic>
        <p:nvPicPr>
          <p:cNvPr id="14" name="Picture 13">
            <a:extLst>
              <a:ext uri="{FF2B5EF4-FFF2-40B4-BE49-F238E27FC236}">
                <a16:creationId xmlns:a16="http://schemas.microsoft.com/office/drawing/2014/main" id="{CF41889B-C034-410C-8F03-47E7A81E0EC0}"/>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94516" y="645159"/>
            <a:ext cx="3282950" cy="5761328"/>
          </a:xfrm>
          <a:prstGeom prst="rect">
            <a:avLst/>
          </a:prstGeom>
          <a:noFill/>
          <a:ln>
            <a:noFill/>
          </a:ln>
        </p:spPr>
      </p:pic>
    </p:spTree>
    <p:extLst>
      <p:ext uri="{BB962C8B-B14F-4D97-AF65-F5344CB8AC3E}">
        <p14:creationId xmlns:p14="http://schemas.microsoft.com/office/powerpoint/2010/main" val="1083263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12</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281517" y="171789"/>
            <a:ext cx="6100232" cy="369332"/>
          </a:xfrm>
          <a:prstGeom prst="rect">
            <a:avLst/>
          </a:prstGeom>
          <a:noFill/>
        </p:spPr>
        <p:txBody>
          <a:bodyPr wrap="square">
            <a:spAutoFit/>
          </a:bodyPr>
          <a:lstStyle/>
          <a:p>
            <a:r>
              <a:rPr lang="en-US" sz="1800" b="1" dirty="0">
                <a:solidFill>
                  <a:srgbClr val="000000"/>
                </a:solidFill>
                <a:effectLst/>
                <a:latin typeface="Times New Roman" panose="02020603050405020304" pitchFamily="18" charset="0"/>
                <a:ea typeface="Calibri" panose="020F0502020204030204" pitchFamily="34" charset="0"/>
              </a:rPr>
              <a:t>IMPLEMENTATION </a:t>
            </a:r>
            <a:endParaRPr lang="en-US" sz="1400" b="1" dirty="0"/>
          </a:p>
        </p:txBody>
      </p:sp>
      <p:sp>
        <p:nvSpPr>
          <p:cNvPr id="6" name="TextBox 5">
            <a:extLst>
              <a:ext uri="{FF2B5EF4-FFF2-40B4-BE49-F238E27FC236}">
                <a16:creationId xmlns:a16="http://schemas.microsoft.com/office/drawing/2014/main" id="{B756D70F-E064-4E8A-A385-B00F90440E02}"/>
              </a:ext>
            </a:extLst>
          </p:cNvPr>
          <p:cNvSpPr txBox="1"/>
          <p:nvPr/>
        </p:nvSpPr>
        <p:spPr>
          <a:xfrm>
            <a:off x="162984" y="651146"/>
            <a:ext cx="6100232" cy="280270"/>
          </a:xfrm>
          <a:prstGeom prst="rect">
            <a:avLst/>
          </a:prstGeom>
          <a:noFill/>
        </p:spPr>
        <p:txBody>
          <a:bodyPr wrap="square">
            <a:spAutoFit/>
          </a:bodyPr>
          <a:lstStyle/>
          <a:p>
            <a:pPr marL="0" marR="0">
              <a:lnSpc>
                <a:spcPct val="107000"/>
              </a:lnSpc>
              <a:spcBef>
                <a:spcPts val="0"/>
              </a:spcBef>
              <a:spcAft>
                <a:spcPts val="800"/>
              </a:spcAft>
            </a:pPr>
            <a:r>
              <a:rPr lang="en-US" sz="1200" dirty="0">
                <a:solidFill>
                  <a:srgbClr val="000000"/>
                </a:solidFill>
                <a:effectLst/>
                <a:latin typeface="Times New Roman" panose="02020603050405020304" pitchFamily="18" charset="0"/>
                <a:ea typeface="Calibri" panose="020F0502020204030204" pitchFamily="34" charset="0"/>
                <a:cs typeface="Arial" panose="020B0604020202020204" pitchFamily="34" charset="0"/>
              </a:rPr>
              <a:t>The following is the full code used to operate the air quality monitoring system:</a:t>
            </a:r>
            <a:endParaRPr lang="en-US" sz="1200" dirty="0">
              <a:effectLst/>
              <a:latin typeface="Calibri" panose="020F0502020204030204" pitchFamily="34" charset="0"/>
              <a:ea typeface="Calibri" panose="020F0502020204030204" pitchFamily="34" charset="0"/>
              <a:cs typeface="Arial" panose="020B0604020202020204" pitchFamily="34" charset="0"/>
            </a:endParaRPr>
          </a:p>
        </p:txBody>
      </p:sp>
      <p:graphicFrame>
        <p:nvGraphicFramePr>
          <p:cNvPr id="3" name="Table 2">
            <a:extLst>
              <a:ext uri="{FF2B5EF4-FFF2-40B4-BE49-F238E27FC236}">
                <a16:creationId xmlns:a16="http://schemas.microsoft.com/office/drawing/2014/main" id="{3ECC3BBA-D7B6-45CE-B616-148249026DF7}"/>
              </a:ext>
            </a:extLst>
          </p:cNvPr>
          <p:cNvGraphicFramePr>
            <a:graphicFrameLocks noGrp="1"/>
          </p:cNvGraphicFramePr>
          <p:nvPr>
            <p:extLst>
              <p:ext uri="{D42A27DB-BD31-4B8C-83A1-F6EECF244321}">
                <p14:modId xmlns:p14="http://schemas.microsoft.com/office/powerpoint/2010/main" val="2537151351"/>
              </p:ext>
            </p:extLst>
          </p:nvPr>
        </p:nvGraphicFramePr>
        <p:xfrm>
          <a:off x="846667" y="1151466"/>
          <a:ext cx="7374465" cy="5144954"/>
        </p:xfrm>
        <a:graphic>
          <a:graphicData uri="http://schemas.openxmlformats.org/drawingml/2006/table">
            <a:tbl>
              <a:tblPr firstRow="1" firstCol="1" bandRow="1">
                <a:tableStyleId>{5C22544A-7EE6-4342-B048-85BDC9FD1C3A}</a:tableStyleId>
              </a:tblPr>
              <a:tblGrid>
                <a:gridCol w="2457629">
                  <a:extLst>
                    <a:ext uri="{9D8B030D-6E8A-4147-A177-3AD203B41FA5}">
                      <a16:colId xmlns:a16="http://schemas.microsoft.com/office/drawing/2014/main" val="105654463"/>
                    </a:ext>
                  </a:extLst>
                </a:gridCol>
                <a:gridCol w="2458418">
                  <a:extLst>
                    <a:ext uri="{9D8B030D-6E8A-4147-A177-3AD203B41FA5}">
                      <a16:colId xmlns:a16="http://schemas.microsoft.com/office/drawing/2014/main" val="10720568"/>
                    </a:ext>
                  </a:extLst>
                </a:gridCol>
                <a:gridCol w="2458418">
                  <a:extLst>
                    <a:ext uri="{9D8B030D-6E8A-4147-A177-3AD203B41FA5}">
                      <a16:colId xmlns:a16="http://schemas.microsoft.com/office/drawing/2014/main" val="2246370389"/>
                    </a:ext>
                  </a:extLst>
                </a:gridCol>
              </a:tblGrid>
              <a:tr h="5144954">
                <a:tc>
                  <a:txBody>
                    <a:bodyPr/>
                    <a:lstStyle/>
                    <a:p>
                      <a:pPr marL="0" marR="0" algn="l">
                        <a:lnSpc>
                          <a:spcPct val="107000"/>
                        </a:lnSpc>
                        <a:spcBef>
                          <a:spcPts val="0"/>
                        </a:spcBef>
                        <a:spcAft>
                          <a:spcPts val="0"/>
                        </a:spcAft>
                      </a:pPr>
                      <a:br>
                        <a:rPr lang="ar-SA" sz="1000" dirty="0">
                          <a:solidFill>
                            <a:sysClr val="windowText" lastClr="000000"/>
                          </a:solidFill>
                          <a:effectLst/>
                          <a:latin typeface="Times New Roman" panose="02020603050405020304" pitchFamily="18" charset="0"/>
                          <a:cs typeface="Times New Roman" panose="02020603050405020304" pitchFamily="18" charset="0"/>
                        </a:rPr>
                      </a:br>
                      <a:r>
                        <a:rPr lang="en-US" sz="1000" dirty="0">
                          <a:solidFill>
                            <a:sysClr val="windowText" lastClr="000000"/>
                          </a:solidFill>
                          <a:effectLst/>
                          <a:latin typeface="Times New Roman" panose="02020603050405020304" pitchFamily="18" charset="0"/>
                          <a:cs typeface="Times New Roman" panose="02020603050405020304" pitchFamily="18" charset="0"/>
                        </a:rPr>
                        <a:t>#include &lt;Wire.h&gt;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#include &lt;LiquidCrystal_I2C.h&gt;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#include &lt;DHT.h&gt;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#Define BUZZER 27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const float TEMP_THRESHOLD = 35.0;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const float HUM_THRESHOLD = 70.0;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const int GAS_THRESHOLD = 716;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lcd. backlight ();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lcd. setCursor (0, 0);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lcd.print (" Air Quality System");</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delay (2000);</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lcd. clear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pinMode (BUZZER, OUTPUT);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noTone (BUZZER);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void loop ()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float temperature, humidity;</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int gasValue, pm25;</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if (counter % 4! = 3)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temperature = random (250, 340) / 10.0;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humidity = random (400, 690) / 10.0; </a:t>
                      </a:r>
                      <a:br>
                        <a:rPr lang="ar-SA" sz="1000" dirty="0">
                          <a:solidFill>
                            <a:sysClr val="windowText" lastClr="000000"/>
                          </a:solidFill>
                          <a:effectLst/>
                          <a:latin typeface="Times New Roman" panose="02020603050405020304" pitchFamily="18" charset="0"/>
                          <a:cs typeface="Times New Roman" panose="02020603050405020304" pitchFamily="18" charset="0"/>
                        </a:rPr>
                      </a:br>
                      <a:br>
                        <a:rPr lang="ar-SA" sz="1000" dirty="0">
                          <a:solidFill>
                            <a:sysClr val="windowText" lastClr="000000"/>
                          </a:solidFill>
                          <a:effectLst/>
                          <a:latin typeface="Times New Roman" panose="02020603050405020304" pitchFamily="18" charset="0"/>
                          <a:cs typeface="Times New Roman" panose="02020603050405020304" pitchFamily="18" charset="0"/>
                        </a:rPr>
                      </a:br>
                      <a:r>
                        <a:rPr lang="en-US" sz="1000" dirty="0">
                          <a:solidFill>
                            <a:sysClr val="windowText" lastClr="000000"/>
                          </a:solidFill>
                          <a:effectLst/>
                          <a:latin typeface="Times New Roman" panose="02020603050405020304" pitchFamily="18" charset="0"/>
                          <a:cs typeface="Times New Roman" panose="02020603050405020304" pitchFamily="18" charset="0"/>
                        </a:rPr>
                        <a:t>   </a:t>
                      </a:r>
                      <a:endParaRPr lang="en-US" sz="1000" dirty="0">
                        <a:solidFill>
                          <a:sysClr val="windowText" lastClr="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gn="l">
                        <a:lnSpc>
                          <a:spcPct val="107000"/>
                        </a:lnSpc>
                        <a:spcBef>
                          <a:spcPts val="0"/>
                        </a:spcBef>
                        <a:spcAft>
                          <a:spcPts val="0"/>
                        </a:spcAft>
                      </a:pPr>
                      <a:br>
                        <a:rPr lang="ar-SA" sz="1000" dirty="0">
                          <a:solidFill>
                            <a:sysClr val="windowText" lastClr="000000"/>
                          </a:solidFill>
                          <a:effectLst/>
                          <a:latin typeface="Times New Roman" panose="02020603050405020304" pitchFamily="18" charset="0"/>
                          <a:cs typeface="Times New Roman" panose="02020603050405020304" pitchFamily="18" charset="0"/>
                        </a:rPr>
                      </a:br>
                      <a:r>
                        <a:rPr lang="en-US" sz="1000" dirty="0">
                          <a:solidFill>
                            <a:sysClr val="windowText" lastClr="000000"/>
                          </a:solidFill>
                          <a:effectLst/>
                          <a:latin typeface="Times New Roman" panose="02020603050405020304" pitchFamily="18" charset="0"/>
                          <a:cs typeface="Times New Roman" panose="02020603050405020304" pitchFamily="18" charset="0"/>
                        </a:rPr>
                        <a:t>gasValue = random (300, 710);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bool alert =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gasValue &gt; GAS_THRESHOLD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temperature &gt; TEMP_THRESHOLD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humidity &gt; HUM_THRESHOLD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pm25 &gt; PM_THRESHOLD);</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Serial. Print ("Temp: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Serial. Print(temperature);</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Serial. Print ("°C | Hum: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Serial. Print(humidity);</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Serial. Print ("% | Gas: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Serial. Print(gasValue);</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Serial. Print (" | PM2.5: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Serial.println(pm25);</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 clear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 setCursor (0, 0);</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lcd.print("T:");</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 (temperature, 1);</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lcd.print((char)223);</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 ("C H:");</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a:t>
                      </a:r>
                      <a:endParaRPr lang="en-US" sz="1000" dirty="0">
                        <a:solidFill>
                          <a:sysClr val="windowText" lastClr="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tc>
                  <a:txBody>
                    <a:bodyPr/>
                    <a:lstStyle/>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a:t>
                      </a:r>
                      <a:br>
                        <a:rPr lang="ar-SA" sz="1000" dirty="0">
                          <a:solidFill>
                            <a:sysClr val="windowText" lastClr="000000"/>
                          </a:solidFill>
                          <a:effectLst/>
                          <a:latin typeface="Times New Roman" panose="02020603050405020304" pitchFamily="18" charset="0"/>
                          <a:cs typeface="Times New Roman" panose="02020603050405020304" pitchFamily="18" charset="0"/>
                        </a:rPr>
                      </a:br>
                      <a:r>
                        <a:rPr lang="en-US" sz="1000" dirty="0">
                          <a:solidFill>
                            <a:sysClr val="windowText" lastClr="000000"/>
                          </a:solidFill>
                          <a:effectLst/>
                          <a:latin typeface="Times New Roman" panose="02020603050405020304" pitchFamily="18" charset="0"/>
                          <a:cs typeface="Times New Roman" panose="02020603050405020304" pitchFamily="18" charset="0"/>
                        </a:rPr>
                        <a:t>lcd.print (humidity, 0);</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 setCursor (0, 1);</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lcd.print("G:");</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lcd.print(gasValue);</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 (" P:");</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lcd.print(pm25);</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 setCursor (0, 2);</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if (alert)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tone (BUZZER, 1000);</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 ("⚠ Poor Air Quality!");</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 else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noTone (BUZZER);</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lcd.print ("Good Air Quality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counter++; </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delay (2000);</a:t>
                      </a: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a:t>
                      </a:r>
                    </a:p>
                    <a:p>
                      <a:pPr marL="0" marR="0" algn="l">
                        <a:lnSpc>
                          <a:spcPct val="107000"/>
                        </a:lnSpc>
                        <a:spcBef>
                          <a:spcPts val="0"/>
                        </a:spcBef>
                        <a:spcAft>
                          <a:spcPts val="0"/>
                        </a:spcAft>
                      </a:pPr>
                      <a:r>
                        <a:rPr lang="ar-SA" sz="1000" dirty="0">
                          <a:solidFill>
                            <a:sysClr val="windowText" lastClr="000000"/>
                          </a:solidFill>
                          <a:effectLst/>
                          <a:latin typeface="Times New Roman" panose="02020603050405020304" pitchFamily="18" charset="0"/>
                          <a:cs typeface="Times New Roman" panose="02020603050405020304" pitchFamily="18" charset="0"/>
                        </a:rPr>
                        <a:t> </a:t>
                      </a:r>
                      <a:endParaRPr lang="en-US" sz="1000" dirty="0">
                        <a:solidFill>
                          <a:sysClr val="windowText" lastClr="000000"/>
                        </a:solidFill>
                        <a:effectLst/>
                        <a:latin typeface="Times New Roman" panose="02020603050405020304" pitchFamily="18" charset="0"/>
                        <a:cs typeface="Times New Roman" panose="02020603050405020304" pitchFamily="18" charset="0"/>
                      </a:endParaRPr>
                    </a:p>
                    <a:p>
                      <a:pPr marL="0" marR="0" algn="l">
                        <a:lnSpc>
                          <a:spcPct val="107000"/>
                        </a:lnSpc>
                        <a:spcBef>
                          <a:spcPts val="0"/>
                        </a:spcBef>
                        <a:spcAft>
                          <a:spcPts val="0"/>
                        </a:spcAft>
                      </a:pPr>
                      <a:r>
                        <a:rPr lang="ar-SA" sz="1000" dirty="0">
                          <a:solidFill>
                            <a:sysClr val="windowText" lastClr="000000"/>
                          </a:solidFill>
                          <a:effectLst/>
                          <a:latin typeface="Times New Roman" panose="02020603050405020304" pitchFamily="18" charset="0"/>
                          <a:cs typeface="Times New Roman" panose="02020603050405020304" pitchFamily="18" charset="0"/>
                        </a:rPr>
                        <a:t> </a:t>
                      </a:r>
                      <a:endParaRPr lang="en-US" sz="1000" dirty="0">
                        <a:solidFill>
                          <a:sysClr val="windowText" lastClr="000000"/>
                        </a:solidFill>
                        <a:effectLst/>
                        <a:latin typeface="Times New Roman" panose="02020603050405020304" pitchFamily="18" charset="0"/>
                        <a:cs typeface="Times New Roman" panose="02020603050405020304" pitchFamily="18" charset="0"/>
                      </a:endParaRPr>
                    </a:p>
                    <a:p>
                      <a:pPr marL="0" marR="0" algn="l">
                        <a:lnSpc>
                          <a:spcPct val="107000"/>
                        </a:lnSpc>
                        <a:spcBef>
                          <a:spcPts val="0"/>
                        </a:spcBef>
                        <a:spcAft>
                          <a:spcPts val="0"/>
                        </a:spcAft>
                      </a:pPr>
                      <a:r>
                        <a:rPr lang="ar-SA" sz="1000" dirty="0">
                          <a:solidFill>
                            <a:sysClr val="windowText" lastClr="000000"/>
                          </a:solidFill>
                          <a:effectLst/>
                          <a:latin typeface="Times New Roman" panose="02020603050405020304" pitchFamily="18" charset="0"/>
                          <a:cs typeface="Times New Roman" panose="02020603050405020304" pitchFamily="18" charset="0"/>
                        </a:rPr>
                        <a:t> </a:t>
                      </a:r>
                      <a:endParaRPr lang="en-US" sz="1000" dirty="0">
                        <a:solidFill>
                          <a:sysClr val="windowText" lastClr="000000"/>
                        </a:solidFill>
                        <a:effectLst/>
                        <a:latin typeface="Times New Roman" panose="02020603050405020304" pitchFamily="18" charset="0"/>
                        <a:cs typeface="Times New Roman" panose="02020603050405020304" pitchFamily="18" charset="0"/>
                      </a:endParaRPr>
                    </a:p>
                    <a:p>
                      <a:pPr marL="0" marR="0" algn="l">
                        <a:lnSpc>
                          <a:spcPct val="107000"/>
                        </a:lnSpc>
                        <a:spcBef>
                          <a:spcPts val="0"/>
                        </a:spcBef>
                        <a:spcAft>
                          <a:spcPts val="0"/>
                        </a:spcAft>
                      </a:pPr>
                      <a:r>
                        <a:rPr lang="ar-SA" sz="1000" dirty="0">
                          <a:solidFill>
                            <a:sysClr val="windowText" lastClr="000000"/>
                          </a:solidFill>
                          <a:effectLst/>
                          <a:latin typeface="Times New Roman" panose="02020603050405020304" pitchFamily="18" charset="0"/>
                          <a:cs typeface="Times New Roman" panose="02020603050405020304" pitchFamily="18" charset="0"/>
                        </a:rPr>
                        <a:t> </a:t>
                      </a:r>
                      <a:endParaRPr lang="en-US" sz="1000" dirty="0">
                        <a:solidFill>
                          <a:sysClr val="windowText" lastClr="000000"/>
                        </a:solidFill>
                        <a:effectLst/>
                        <a:latin typeface="Times New Roman" panose="02020603050405020304" pitchFamily="18" charset="0"/>
                        <a:cs typeface="Times New Roman" panose="02020603050405020304" pitchFamily="18" charset="0"/>
                      </a:endParaRPr>
                    </a:p>
                    <a:p>
                      <a:pPr marL="0" marR="0" algn="l">
                        <a:lnSpc>
                          <a:spcPct val="107000"/>
                        </a:lnSpc>
                        <a:spcBef>
                          <a:spcPts val="0"/>
                        </a:spcBef>
                        <a:spcAft>
                          <a:spcPts val="0"/>
                        </a:spcAft>
                      </a:pPr>
                      <a:r>
                        <a:rPr lang="en-US" sz="1000" dirty="0">
                          <a:solidFill>
                            <a:sysClr val="windowText" lastClr="000000"/>
                          </a:solidFill>
                          <a:effectLst/>
                          <a:latin typeface="Times New Roman" panose="02020603050405020304" pitchFamily="18" charset="0"/>
                          <a:cs typeface="Times New Roman" panose="02020603050405020304" pitchFamily="18" charset="0"/>
                        </a:rPr>
                        <a:t> </a:t>
                      </a:r>
                      <a:endParaRPr lang="en-US" sz="1000" dirty="0">
                        <a:solidFill>
                          <a:sysClr val="windowText" lastClr="000000"/>
                        </a:solidFill>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bg2"/>
                    </a:solidFill>
                  </a:tcPr>
                </a:tc>
                <a:extLst>
                  <a:ext uri="{0D108BD9-81ED-4DB2-BD59-A6C34878D82A}">
                    <a16:rowId xmlns:a16="http://schemas.microsoft.com/office/drawing/2014/main" val="174670047"/>
                  </a:ext>
                </a:extLst>
              </a:tr>
            </a:tbl>
          </a:graphicData>
        </a:graphic>
      </p:graphicFrame>
    </p:spTree>
    <p:extLst>
      <p:ext uri="{BB962C8B-B14F-4D97-AF65-F5344CB8AC3E}">
        <p14:creationId xmlns:p14="http://schemas.microsoft.com/office/powerpoint/2010/main" val="20093274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13</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162984" y="191071"/>
            <a:ext cx="6100232" cy="369332"/>
          </a:xfrm>
          <a:prstGeom prst="rect">
            <a:avLst/>
          </a:prstGeom>
          <a:noFill/>
        </p:spPr>
        <p:txBody>
          <a:bodyPr wrap="square">
            <a:spAutoFit/>
          </a:bodyPr>
          <a:lstStyle/>
          <a:p>
            <a:r>
              <a:rPr lang="en-US" sz="1800" b="1" dirty="0">
                <a:solidFill>
                  <a:srgbClr val="000000"/>
                </a:solidFill>
                <a:effectLst/>
                <a:latin typeface="Times New Roman" panose="02020603050405020304" pitchFamily="18" charset="0"/>
                <a:ea typeface="Calibri" panose="020F0502020204030204" pitchFamily="34" charset="0"/>
              </a:rPr>
              <a:t>implementation </a:t>
            </a:r>
            <a:endParaRPr lang="en-US" sz="1400" b="1" dirty="0"/>
          </a:p>
        </p:txBody>
      </p:sp>
      <p:pic>
        <p:nvPicPr>
          <p:cNvPr id="8" name="Picture 7">
            <a:extLst>
              <a:ext uri="{FF2B5EF4-FFF2-40B4-BE49-F238E27FC236}">
                <a16:creationId xmlns:a16="http://schemas.microsoft.com/office/drawing/2014/main" id="{6FB48D7E-C727-453B-8611-F97CE6DCA8F6}"/>
              </a:ext>
            </a:extLst>
          </p:cNvPr>
          <p:cNvPicPr/>
          <p:nvPr/>
        </p:nvPicPr>
        <p:blipFill rotWithShape="1">
          <a:blip r:embed="rId3" cstate="print">
            <a:extLst>
              <a:ext uri="{28A0092B-C50C-407E-A947-70E740481C1C}">
                <a14:useLocalDpi xmlns:a14="http://schemas.microsoft.com/office/drawing/2010/main" val="0"/>
              </a:ext>
            </a:extLst>
          </a:blip>
          <a:srcRect t="14646" b="3458"/>
          <a:stretch/>
        </p:blipFill>
        <p:spPr bwMode="auto">
          <a:xfrm>
            <a:off x="162984" y="1177502"/>
            <a:ext cx="4612745" cy="4062730"/>
          </a:xfrm>
          <a:prstGeom prst="rect">
            <a:avLst/>
          </a:prstGeom>
          <a:noFill/>
          <a:ln>
            <a:noFill/>
          </a:ln>
          <a:extLst>
            <a:ext uri="{53640926-AAD7-44D8-BBD7-CCE9431645EC}">
              <a14:shadowObscured xmlns:a14="http://schemas.microsoft.com/office/drawing/2010/main"/>
            </a:ext>
          </a:extLst>
        </p:spPr>
      </p:pic>
      <p:pic>
        <p:nvPicPr>
          <p:cNvPr id="9" name="Picture 8">
            <a:extLst>
              <a:ext uri="{FF2B5EF4-FFF2-40B4-BE49-F238E27FC236}">
                <a16:creationId xmlns:a16="http://schemas.microsoft.com/office/drawing/2014/main" id="{92E1D763-328D-436F-8984-AF542BE48315}"/>
              </a:ext>
            </a:extLst>
          </p:cNvPr>
          <p:cNvPicPr/>
          <p:nvPr/>
        </p:nvPicPr>
        <p:blipFill rotWithShape="1">
          <a:blip r:embed="rId4" cstate="print">
            <a:extLst>
              <a:ext uri="{28A0092B-C50C-407E-A947-70E740481C1C}">
                <a14:useLocalDpi xmlns:a14="http://schemas.microsoft.com/office/drawing/2010/main" val="0"/>
              </a:ext>
            </a:extLst>
          </a:blip>
          <a:srcRect t="14033" b="1633"/>
          <a:stretch/>
        </p:blipFill>
        <p:spPr bwMode="auto">
          <a:xfrm>
            <a:off x="4909012" y="1177502"/>
            <a:ext cx="4364990" cy="406209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61401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14</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408518" y="292671"/>
            <a:ext cx="6100232" cy="369332"/>
          </a:xfrm>
          <a:prstGeom prst="rect">
            <a:avLst/>
          </a:prstGeom>
          <a:noFill/>
        </p:spPr>
        <p:txBody>
          <a:bodyPr wrap="square">
            <a:spAutoFit/>
          </a:bodyPr>
          <a:lstStyle/>
          <a:p>
            <a:r>
              <a:rPr lang="en-US" sz="1800" b="1" dirty="0">
                <a:solidFill>
                  <a:srgbClr val="000000"/>
                </a:solidFill>
                <a:effectLst/>
                <a:latin typeface="Times New Roman" panose="02020603050405020304" pitchFamily="18" charset="0"/>
                <a:ea typeface="Calibri" panose="020F0502020204030204" pitchFamily="34" charset="0"/>
              </a:rPr>
              <a:t>RESULTS</a:t>
            </a:r>
            <a:endParaRPr lang="en-US" sz="1400" b="1" dirty="0"/>
          </a:p>
        </p:txBody>
      </p:sp>
      <p:sp>
        <p:nvSpPr>
          <p:cNvPr id="2" name="Rectangle 1">
            <a:extLst>
              <a:ext uri="{FF2B5EF4-FFF2-40B4-BE49-F238E27FC236}">
                <a16:creationId xmlns:a16="http://schemas.microsoft.com/office/drawing/2014/main" id="{1C3F50C9-A704-41F5-AAE4-7A66612F0DB3}"/>
              </a:ext>
            </a:extLst>
          </p:cNvPr>
          <p:cNvSpPr>
            <a:spLocks noChangeArrowheads="1"/>
          </p:cNvSpPr>
          <p:nvPr/>
        </p:nvSpPr>
        <p:spPr bwMode="auto">
          <a:xfrm>
            <a:off x="408518" y="972863"/>
            <a:ext cx="6542615" cy="37548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was tested using the Wokwi simulator under three scenarios:</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Normal Air Quality</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All sensor values were within safe limits. The system displayed “Good Air Quality” and kept the buzzer off.</a:t>
            </a:r>
            <a:endParaRPr kumimoji="0" lang="ar-SA"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lang="ar-SA" altLang="en-US" sz="14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Polluted Environment</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Sensor readings exceeded thresholds (e.g., temp &gt; 40°C, gas &gt; 800, PM2.5 &gt; 120). The system triggered a buzzer and showed a “⚠️ Poor Air Quality!” warning.</a:t>
            </a:r>
            <a:endParaRPr kumimoji="0" lang="ar-SA"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endParaRPr lang="ar-SA" altLang="en-US" sz="1400" dirty="0">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4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Dynamic Variation</a:t>
            </a: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b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Simulated alternating conditions—three normal cycles followed by a polluted one. The system responded correctly, confirming alert reliability.</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Overall, the system accurately read sensor data, displayed alerts instantly, and reliably reset when conditions improved. These results confirm its effectiveness in offline, crisis-prone environments like Gaza.</a:t>
            </a:r>
          </a:p>
        </p:txBody>
      </p:sp>
    </p:spTree>
    <p:extLst>
      <p:ext uri="{BB962C8B-B14F-4D97-AF65-F5344CB8AC3E}">
        <p14:creationId xmlns:p14="http://schemas.microsoft.com/office/powerpoint/2010/main" val="42519671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15</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408518" y="292671"/>
            <a:ext cx="6100232" cy="369332"/>
          </a:xfrm>
          <a:prstGeom prst="rect">
            <a:avLst/>
          </a:prstGeom>
          <a:noFill/>
        </p:spPr>
        <p:txBody>
          <a:bodyPr wrap="square">
            <a:spAutoFit/>
          </a:bodyPr>
          <a:lstStyle/>
          <a:p>
            <a:r>
              <a:rPr lang="en-US" sz="1800" b="1" dirty="0">
                <a:solidFill>
                  <a:srgbClr val="000000"/>
                </a:solidFill>
                <a:effectLst/>
                <a:latin typeface="Times New Roman" panose="02020603050405020304" pitchFamily="18" charset="0"/>
                <a:ea typeface="Calibri" panose="020F0502020204030204" pitchFamily="34" charset="0"/>
              </a:rPr>
              <a:t>CONCLUSION</a:t>
            </a:r>
            <a:endParaRPr lang="en-US" sz="1400" b="1" dirty="0"/>
          </a:p>
        </p:txBody>
      </p:sp>
      <p:pic>
        <p:nvPicPr>
          <p:cNvPr id="5" name="Picture 4">
            <a:extLst>
              <a:ext uri="{FF2B5EF4-FFF2-40B4-BE49-F238E27FC236}">
                <a16:creationId xmlns:a16="http://schemas.microsoft.com/office/drawing/2014/main" id="{3A5A94DA-BF6E-425A-8222-FC9D24EBFAC6}"/>
              </a:ext>
            </a:extLst>
          </p:cNvPr>
          <p:cNvPicPr>
            <a:picLocks noChangeAspect="1"/>
          </p:cNvPicPr>
          <p:nvPr/>
        </p:nvPicPr>
        <p:blipFill>
          <a:blip r:embed="rId3"/>
          <a:stretch>
            <a:fillRect/>
          </a:stretch>
        </p:blipFill>
        <p:spPr>
          <a:xfrm>
            <a:off x="5689600" y="3906524"/>
            <a:ext cx="2726267" cy="2726267"/>
          </a:xfrm>
          <a:prstGeom prst="ellipse">
            <a:avLst/>
          </a:prstGeom>
          <a:ln>
            <a:noFill/>
          </a:ln>
          <a:effectLst>
            <a:softEdge rad="112500"/>
          </a:effectLst>
        </p:spPr>
      </p:pic>
      <p:sp>
        <p:nvSpPr>
          <p:cNvPr id="2" name="Rectangle 1">
            <a:extLst>
              <a:ext uri="{FF2B5EF4-FFF2-40B4-BE49-F238E27FC236}">
                <a16:creationId xmlns:a16="http://schemas.microsoft.com/office/drawing/2014/main" id="{06E2FEC6-4B84-4FCA-ADDA-73FF9AE95DB2}"/>
              </a:ext>
            </a:extLst>
          </p:cNvPr>
          <p:cNvSpPr>
            <a:spLocks noChangeArrowheads="1"/>
          </p:cNvSpPr>
          <p:nvPr/>
        </p:nvSpPr>
        <p:spPr bwMode="auto">
          <a:xfrm>
            <a:off x="408518" y="1155053"/>
            <a:ext cx="5171015"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This project developed a low-cost, real-time air quality monitoring system for crisis zones like Gaza, using an ESP32 and sensors (DHT22, MQ-2, PM2.5) without internet reliance. It delivers instant alerts via LCD and buzzer when thresholds are exceeded, proving effective in Wokwi simulations. The system's design makes it ideal for use in shelters and homes, helping raise public health awareness and address environmental risks.</a:t>
            </a:r>
          </a:p>
        </p:txBody>
      </p:sp>
    </p:spTree>
    <p:extLst>
      <p:ext uri="{BB962C8B-B14F-4D97-AF65-F5344CB8AC3E}">
        <p14:creationId xmlns:p14="http://schemas.microsoft.com/office/powerpoint/2010/main" val="34767997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a:extLst>
              <a:ext uri="{FF2B5EF4-FFF2-40B4-BE49-F238E27FC236}">
                <a16:creationId xmlns:a16="http://schemas.microsoft.com/office/drawing/2014/main" id="{0490F6D4-84D0-42DF-A807-E56706B577D6}"/>
              </a:ext>
            </a:extLst>
          </p:cNvPr>
          <p:cNvSpPr>
            <a:spLocks noGrp="1"/>
          </p:cNvSpPr>
          <p:nvPr>
            <p:ph type="body" sz="quarter" idx="27"/>
          </p:nvPr>
        </p:nvSpPr>
        <p:spPr/>
        <p:txBody>
          <a:bodyPr/>
          <a:lstStyle/>
          <a:p>
            <a:r>
              <a:rPr lang="en-US" sz="1200" dirty="0">
                <a:solidFill>
                  <a:srgbClr val="000000"/>
                </a:solidFill>
                <a:effectLst/>
                <a:latin typeface="Times New Roman" panose="02020603050405020304" pitchFamily="18" charset="0"/>
                <a:ea typeface="Calibri" panose="020F0502020204030204" pitchFamily="34" charset="0"/>
              </a:rPr>
              <a:t>Integration with Renewable Energy</a:t>
            </a:r>
            <a:endParaRPr lang="en-US" altLang="zh-CN" sz="1200" dirty="0"/>
          </a:p>
          <a:p>
            <a:endParaRPr lang="zh-CN" altLang="en-US" sz="1000" dirty="0"/>
          </a:p>
        </p:txBody>
      </p:sp>
      <p:sp>
        <p:nvSpPr>
          <p:cNvPr id="37" name="Text Placeholder">
            <a:extLst>
              <a:ext uri="{FF2B5EF4-FFF2-40B4-BE49-F238E27FC236}">
                <a16:creationId xmlns:a16="http://schemas.microsoft.com/office/drawing/2014/main" id="{3A30B02E-FBE1-41C5-AF6E-E1013275E84A}"/>
              </a:ext>
            </a:extLst>
          </p:cNvPr>
          <p:cNvSpPr>
            <a:spLocks noGrp="1"/>
          </p:cNvSpPr>
          <p:nvPr>
            <p:ph type="body" sz="quarter" idx="49"/>
          </p:nvPr>
        </p:nvSpPr>
        <p:spPr/>
        <p:txBody>
          <a:bodyPr/>
          <a:lstStyle/>
          <a:p>
            <a:r>
              <a:rPr lang="en-US" sz="1200" dirty="0">
                <a:solidFill>
                  <a:srgbClr val="000000"/>
                </a:solidFill>
                <a:effectLst/>
                <a:latin typeface="Times New Roman" panose="02020603050405020304" pitchFamily="18" charset="0"/>
                <a:ea typeface="Calibri" panose="020F0502020204030204" pitchFamily="34" charset="0"/>
              </a:rPr>
              <a:t>Wireless Alert Systems</a:t>
            </a:r>
            <a:endParaRPr lang="zh-CN" altLang="en-US" sz="1200" dirty="0"/>
          </a:p>
        </p:txBody>
      </p:sp>
      <p:sp>
        <p:nvSpPr>
          <p:cNvPr id="39" name="Text Placeholder">
            <a:extLst>
              <a:ext uri="{FF2B5EF4-FFF2-40B4-BE49-F238E27FC236}">
                <a16:creationId xmlns:a16="http://schemas.microsoft.com/office/drawing/2014/main" id="{1B558BFC-AA9F-4991-A6BB-D56BEC07C16E}"/>
              </a:ext>
            </a:extLst>
          </p:cNvPr>
          <p:cNvSpPr>
            <a:spLocks noGrp="1"/>
          </p:cNvSpPr>
          <p:nvPr>
            <p:ph type="body" sz="quarter" idx="51"/>
          </p:nvPr>
        </p:nvSpPr>
        <p:spPr/>
        <p:txBody>
          <a:bodyPr/>
          <a:lstStyle/>
          <a:p>
            <a:r>
              <a:rPr lang="en-US" sz="1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Mobile Application Support </a:t>
            </a:r>
            <a:endParaRPr lang="en-US" altLang="zh-CN" sz="1200" dirty="0">
              <a:latin typeface="Times New Roman" panose="02020603050405020304" pitchFamily="18" charset="0"/>
              <a:cs typeface="Times New Roman" panose="02020603050405020304" pitchFamily="18" charset="0"/>
            </a:endParaRPr>
          </a:p>
          <a:p>
            <a:endParaRPr lang="zh-CN" altLang="en-US" sz="1200" dirty="0">
              <a:latin typeface="Times New Roman" panose="02020603050405020304" pitchFamily="18" charset="0"/>
              <a:cs typeface="Times New Roman" panose="02020603050405020304" pitchFamily="18" charset="0"/>
            </a:endParaRPr>
          </a:p>
        </p:txBody>
      </p:sp>
      <p:sp>
        <p:nvSpPr>
          <p:cNvPr id="41" name="Text Placeholder">
            <a:extLst>
              <a:ext uri="{FF2B5EF4-FFF2-40B4-BE49-F238E27FC236}">
                <a16:creationId xmlns:a16="http://schemas.microsoft.com/office/drawing/2014/main" id="{DBA8686B-D3EF-40DF-939C-F875885DD598}"/>
              </a:ext>
            </a:extLst>
          </p:cNvPr>
          <p:cNvSpPr>
            <a:spLocks noGrp="1"/>
          </p:cNvSpPr>
          <p:nvPr>
            <p:ph type="body" sz="quarter" idx="53"/>
          </p:nvPr>
        </p:nvSpPr>
        <p:spPr/>
        <p:txBody>
          <a:bodyPr/>
          <a:lstStyle/>
          <a:p>
            <a:r>
              <a:rPr lang="en-US" sz="1200" dirty="0">
                <a:solidFill>
                  <a:srgbClr val="000000"/>
                </a:solidFill>
                <a:effectLst/>
                <a:latin typeface="Times New Roman" panose="02020603050405020304" pitchFamily="18" charset="0"/>
                <a:ea typeface="Calibri" panose="020F0502020204030204" pitchFamily="34" charset="0"/>
              </a:rPr>
              <a:t>Additional Sensors</a:t>
            </a:r>
            <a:endParaRPr lang="zh-CN" altLang="en-US" sz="1200" dirty="0"/>
          </a:p>
        </p:txBody>
      </p:sp>
      <p:sp>
        <p:nvSpPr>
          <p:cNvPr id="43" name="Text Placeholder">
            <a:extLst>
              <a:ext uri="{FF2B5EF4-FFF2-40B4-BE49-F238E27FC236}">
                <a16:creationId xmlns:a16="http://schemas.microsoft.com/office/drawing/2014/main" id="{759A333C-6D37-427A-BE2A-4C2660134A5A}"/>
              </a:ext>
            </a:extLst>
          </p:cNvPr>
          <p:cNvSpPr>
            <a:spLocks noGrp="1"/>
          </p:cNvSpPr>
          <p:nvPr>
            <p:ph type="body" sz="quarter" idx="55"/>
          </p:nvPr>
        </p:nvSpPr>
        <p:spPr/>
        <p:txBody>
          <a:bodyPr/>
          <a:lstStyle/>
          <a:p>
            <a:r>
              <a:rPr lang="en-US" sz="1200" dirty="0">
                <a:solidFill>
                  <a:srgbClr val="000000"/>
                </a:solidFill>
                <a:effectLst/>
                <a:latin typeface="Times New Roman" panose="02020603050405020304" pitchFamily="18" charset="0"/>
                <a:ea typeface="Calibri" panose="020F0502020204030204" pitchFamily="34" charset="0"/>
              </a:rPr>
              <a:t>Data Logging and Analysis</a:t>
            </a:r>
            <a:endParaRPr lang="zh-CN" altLang="en-US" sz="1200" dirty="0"/>
          </a:p>
        </p:txBody>
      </p:sp>
      <p:pic>
        <p:nvPicPr>
          <p:cNvPr id="8" name="Picture Placeholder 7">
            <a:extLst>
              <a:ext uri="{FF2B5EF4-FFF2-40B4-BE49-F238E27FC236}">
                <a16:creationId xmlns:a16="http://schemas.microsoft.com/office/drawing/2014/main" id="{66D3A5E9-F687-402F-8477-EE4CD418CA67}"/>
              </a:ext>
            </a:extLst>
          </p:cNvPr>
          <p:cNvPicPr>
            <a:picLocks noGrp="1" noChangeAspect="1"/>
          </p:cNvPicPr>
          <p:nvPr>
            <p:ph type="pic" sz="quarter" idx="57"/>
          </p:nvPr>
        </p:nvPicPr>
        <p:blipFill>
          <a:blip r:embed="rId3"/>
          <a:srcRect l="5987" r="5987"/>
          <a:stretch/>
        </p:blipFill>
        <p:spPr>
          <a:xfrm>
            <a:off x="983282" y="2073439"/>
            <a:ext cx="1621032" cy="1841551"/>
          </a:xfrm>
        </p:spPr>
      </p:pic>
      <p:pic>
        <p:nvPicPr>
          <p:cNvPr id="10" name="Picture Placeholder 9">
            <a:extLst>
              <a:ext uri="{FF2B5EF4-FFF2-40B4-BE49-F238E27FC236}">
                <a16:creationId xmlns:a16="http://schemas.microsoft.com/office/drawing/2014/main" id="{D249D9CF-86A2-4E7B-8B6F-D02EE968C997}"/>
              </a:ext>
            </a:extLst>
          </p:cNvPr>
          <p:cNvPicPr>
            <a:picLocks noGrp="1" noChangeAspect="1"/>
          </p:cNvPicPr>
          <p:nvPr>
            <p:ph type="pic" sz="quarter" idx="58"/>
          </p:nvPr>
        </p:nvPicPr>
        <p:blipFill>
          <a:blip r:embed="rId4"/>
          <a:srcRect l="5987" r="5987"/>
          <a:stretch/>
        </p:blipFill>
        <p:spPr>
          <a:xfrm>
            <a:off x="3109346" y="2073439"/>
            <a:ext cx="1621032" cy="1841551"/>
          </a:xfrm>
        </p:spPr>
      </p:pic>
      <p:pic>
        <p:nvPicPr>
          <p:cNvPr id="12" name="Picture Placeholder 11">
            <a:extLst>
              <a:ext uri="{FF2B5EF4-FFF2-40B4-BE49-F238E27FC236}">
                <a16:creationId xmlns:a16="http://schemas.microsoft.com/office/drawing/2014/main" id="{3D51D04D-653C-45AE-9DDF-BE96BA267A6B}"/>
              </a:ext>
            </a:extLst>
          </p:cNvPr>
          <p:cNvPicPr>
            <a:picLocks noGrp="1" noChangeAspect="1"/>
          </p:cNvPicPr>
          <p:nvPr>
            <p:ph type="pic" sz="quarter" idx="59"/>
          </p:nvPr>
        </p:nvPicPr>
        <p:blipFill>
          <a:blip r:embed="rId5"/>
          <a:srcRect l="5987" r="5987"/>
          <a:stretch/>
        </p:blipFill>
        <p:spPr>
          <a:xfrm>
            <a:off x="5235410" y="2073439"/>
            <a:ext cx="1621032" cy="1841551"/>
          </a:xfrm>
        </p:spPr>
      </p:pic>
      <p:pic>
        <p:nvPicPr>
          <p:cNvPr id="14" name="Picture Placeholder 13">
            <a:extLst>
              <a:ext uri="{FF2B5EF4-FFF2-40B4-BE49-F238E27FC236}">
                <a16:creationId xmlns:a16="http://schemas.microsoft.com/office/drawing/2014/main" id="{33C59A08-3A06-4556-AC83-C1337E73D0B3}"/>
              </a:ext>
            </a:extLst>
          </p:cNvPr>
          <p:cNvPicPr>
            <a:picLocks noGrp="1" noChangeAspect="1"/>
          </p:cNvPicPr>
          <p:nvPr>
            <p:ph type="pic" sz="quarter" idx="60"/>
          </p:nvPr>
        </p:nvPicPr>
        <p:blipFill>
          <a:blip r:embed="rId6"/>
          <a:srcRect l="5987" r="5987"/>
          <a:stretch/>
        </p:blipFill>
        <p:spPr>
          <a:xfrm>
            <a:off x="7361474" y="2073439"/>
            <a:ext cx="1621032" cy="1841551"/>
          </a:xfrm>
        </p:spPr>
      </p:pic>
      <p:pic>
        <p:nvPicPr>
          <p:cNvPr id="90" name="Picture Placeholder 89">
            <a:extLst>
              <a:ext uri="{FF2B5EF4-FFF2-40B4-BE49-F238E27FC236}">
                <a16:creationId xmlns:a16="http://schemas.microsoft.com/office/drawing/2014/main" id="{241F4F4E-4DAB-34E3-D036-85F0CB76A536}"/>
              </a:ext>
            </a:extLst>
          </p:cNvPr>
          <p:cNvPicPr>
            <a:picLocks noGrp="1" noChangeAspect="1"/>
          </p:cNvPicPr>
          <p:nvPr>
            <p:ph type="pic" sz="quarter" idx="61"/>
          </p:nvPr>
        </p:nvPicPr>
        <p:blipFill>
          <a:blip r:embed="rId7"/>
          <a:srcRect l="5987" r="5987"/>
          <a:stretch/>
        </p:blipFill>
        <p:spPr>
          <a:xfrm>
            <a:off x="9487536" y="2073439"/>
            <a:ext cx="1621032" cy="1841551"/>
          </a:xfrm>
        </p:spPr>
      </p:pic>
      <p:sp>
        <p:nvSpPr>
          <p:cNvPr id="86" name="Title 85">
            <a:extLst>
              <a:ext uri="{FF2B5EF4-FFF2-40B4-BE49-F238E27FC236}">
                <a16:creationId xmlns:a16="http://schemas.microsoft.com/office/drawing/2014/main" id="{1E3F7726-AC85-55B8-BDED-51E7BA85CD1C}"/>
              </a:ext>
            </a:extLst>
          </p:cNvPr>
          <p:cNvSpPr>
            <a:spLocks noGrp="1"/>
          </p:cNvSpPr>
          <p:nvPr>
            <p:ph type="title"/>
          </p:nvPr>
        </p:nvSpPr>
        <p:spPr/>
        <p:txBody>
          <a:bodyPr/>
          <a:lstStyle/>
          <a:p>
            <a:r>
              <a:rPr lang="en-US" sz="1800" b="1" spc="600" dirty="0">
                <a:solidFill>
                  <a:srgbClr val="000000"/>
                </a:solidFill>
                <a:effectLst/>
                <a:latin typeface="Times New Roman" panose="02020603050405020304" pitchFamily="18" charset="0"/>
                <a:ea typeface="Calibri" panose="020F0502020204030204" pitchFamily="34" charset="0"/>
              </a:rPr>
              <a:t>FUTURE</a:t>
            </a:r>
            <a:r>
              <a:rPr lang="en-US" sz="1800" spc="600" dirty="0">
                <a:solidFill>
                  <a:srgbClr val="000000"/>
                </a:solidFill>
                <a:effectLst/>
                <a:latin typeface="Times New Roman" panose="02020603050405020304" pitchFamily="18" charset="0"/>
                <a:ea typeface="Calibri" panose="020F0502020204030204" pitchFamily="34" charset="0"/>
              </a:rPr>
              <a:t> </a:t>
            </a:r>
            <a:r>
              <a:rPr lang="en-US" sz="1800" b="1" spc="600" dirty="0">
                <a:solidFill>
                  <a:srgbClr val="000000"/>
                </a:solidFill>
                <a:effectLst/>
                <a:latin typeface="Times New Roman" panose="02020603050405020304" pitchFamily="18" charset="0"/>
                <a:ea typeface="Calibri" panose="020F0502020204030204" pitchFamily="34" charset="0"/>
              </a:rPr>
              <a:t>SCOPE</a:t>
            </a:r>
            <a:endParaRPr lang="en-US" spc="600" dirty="0"/>
          </a:p>
        </p:txBody>
      </p:sp>
      <p:sp>
        <p:nvSpPr>
          <p:cNvPr id="5" name="Slide Number Placeholder 4">
            <a:extLst>
              <a:ext uri="{FF2B5EF4-FFF2-40B4-BE49-F238E27FC236}">
                <a16:creationId xmlns:a16="http://schemas.microsoft.com/office/drawing/2014/main" id="{558D9DED-0D81-19D6-DF40-E6B4B5BFEF9E}"/>
              </a:ext>
            </a:extLst>
          </p:cNvPr>
          <p:cNvSpPr>
            <a:spLocks noGrp="1"/>
          </p:cNvSpPr>
          <p:nvPr>
            <p:ph type="sldNum" sz="quarter" idx="63"/>
          </p:nvPr>
        </p:nvSpPr>
        <p:spPr/>
        <p:txBody>
          <a:bodyPr/>
          <a:lstStyle/>
          <a:p>
            <a:fld id="{47FEACEE-25B4-4A2D-B147-27296E36371D}" type="slidenum">
              <a:rPr lang="en-US" altLang="zh-CN" smtClean="0"/>
              <a:pPr/>
              <a:t>16</a:t>
            </a:fld>
            <a:endParaRPr lang="en-US" altLang="zh-CN" dirty="0"/>
          </a:p>
        </p:txBody>
      </p:sp>
    </p:spTree>
    <p:extLst>
      <p:ext uri="{BB962C8B-B14F-4D97-AF65-F5344CB8AC3E}">
        <p14:creationId xmlns:p14="http://schemas.microsoft.com/office/powerpoint/2010/main" val="25171403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a:blip r:embed="rId3"/>
          <a:srcRect t="6019" b="6019"/>
          <a:stretch/>
        </p:blipFill>
        <p:spPr>
          <a:xfrm>
            <a:off x="2754948" y="2502098"/>
            <a:ext cx="1465840" cy="1289394"/>
          </a:xfrm>
        </p:spPr>
      </p:pic>
      <p:pic>
        <p:nvPicPr>
          <p:cNvPr id="28" name="Picture Placeholder 27">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4"/>
          <a:srcRect t="6019" b="6019"/>
          <a:stretch/>
        </p:blipFill>
        <p:spPr>
          <a:xfrm>
            <a:off x="5151412" y="5238680"/>
            <a:ext cx="1465840" cy="1289394"/>
          </a:xfrm>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l="34" r="34"/>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096000" y="3093990"/>
            <a:ext cx="3341052" cy="1879791"/>
          </a:xfrm>
        </p:spPr>
        <p:txBody>
          <a:bodyPr/>
          <a:lstStyle/>
          <a:p>
            <a:r>
              <a:rPr lang="en-US" dirty="0">
                <a:solidFill>
                  <a:schemeClr val="tx1"/>
                </a:solidFill>
              </a:rPr>
              <a:t>Mahmoud Abu Aisha</a:t>
            </a:r>
          </a:p>
          <a:p>
            <a:pPr lvl="0"/>
            <a:r>
              <a:rPr lang="en-US" sz="18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hlinkClick r:id="rId6">
                  <a:extLst>
                    <a:ext uri="{A12FA001-AC4F-418D-AE19-62706E023703}">
                      <ahyp:hlinkClr xmlns:ahyp="http://schemas.microsoft.com/office/drawing/2018/hyperlinkcolor" val="tx"/>
                    </a:ext>
                  </a:extLst>
                </a:hlinkClick>
              </a:rPr>
              <a:t>mk.abuaisheh@std.alaqsa.edu.ps</a:t>
            </a:r>
            <a:br>
              <a:rPr lang="ar-SA" sz="1800" dirty="0">
                <a:effectLst/>
                <a:latin typeface="Times New Roman" panose="02020603050405020304" pitchFamily="18" charset="0"/>
                <a:ea typeface="Times New Roman" panose="02020603050405020304" pitchFamily="18" charset="0"/>
                <a:cs typeface="Arial" panose="020B0604020202020204" pitchFamily="34" charset="0"/>
              </a:rPr>
            </a:br>
            <a:endParaRPr lang="en-US" dirty="0"/>
          </a:p>
        </p:txBody>
      </p:sp>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t>Thank you</a:t>
            </a:r>
          </a:p>
        </p:txBody>
      </p:sp>
      <p:pic>
        <p:nvPicPr>
          <p:cNvPr id="5" name="Picture Placeholder 4">
            <a:extLst>
              <a:ext uri="{FF2B5EF4-FFF2-40B4-BE49-F238E27FC236}">
                <a16:creationId xmlns:a16="http://schemas.microsoft.com/office/drawing/2014/main" id="{9587F76D-7A3C-485F-AE0C-9AC5FE0CB7F4}"/>
              </a:ext>
            </a:extLst>
          </p:cNvPr>
          <p:cNvPicPr>
            <a:picLocks noGrp="1" noChangeAspect="1"/>
          </p:cNvPicPr>
          <p:nvPr>
            <p:ph type="pic" sz="quarter" idx="49"/>
          </p:nvPr>
        </p:nvPicPr>
        <p:blipFill>
          <a:blip r:embed="rId7"/>
          <a:srcRect t="6061" b="6061"/>
          <a:stretch>
            <a:fillRect/>
          </a:stretch>
        </p:blipFill>
        <p:spPr/>
      </p:pic>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t>Contents</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dirty="0"/>
              <a:t>Introduction</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sz="1800" dirty="0"/>
              <a:t>Methodology</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a:xfrm>
            <a:off x="5315897" y="2827979"/>
            <a:ext cx="1914694" cy="1089194"/>
          </a:xfrm>
        </p:spPr>
        <p:txBody>
          <a:bodyPr/>
          <a:lstStyle/>
          <a:p>
            <a:r>
              <a:rPr lang="en-US" sz="1800" dirty="0">
                <a:solidFill>
                  <a:srgbClr val="000000"/>
                </a:solidFill>
                <a:effectLst/>
                <a:latin typeface="Times New Roman" panose="02020603050405020304" pitchFamily="18" charset="0"/>
                <a:ea typeface="Times New Roman" panose="02020603050405020304" pitchFamily="18" charset="0"/>
              </a:rPr>
              <a:t>Related Work</a:t>
            </a:r>
            <a:endParaRPr lang="en-US" dirty="0"/>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a:xfrm>
            <a:off x="7312899" y="2819013"/>
            <a:ext cx="1913128" cy="1107124"/>
          </a:xfrm>
        </p:spPr>
        <p:txBody>
          <a:bodyPr/>
          <a:lstStyle/>
          <a:p>
            <a:r>
              <a:rPr lang="en-US" sz="1800" dirty="0">
                <a:solidFill>
                  <a:srgbClr val="000000"/>
                </a:solidFill>
                <a:effectLst/>
                <a:latin typeface="Times New Roman" panose="02020603050405020304" pitchFamily="18" charset="0"/>
                <a:ea typeface="Calibri" panose="020F0502020204030204" pitchFamily="34" charset="0"/>
              </a:rPr>
              <a:t>Hardware Description</a:t>
            </a:r>
            <a:endParaRPr lang="en-US" sz="1800" dirty="0"/>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a:xfrm>
            <a:off x="6274027" y="4614183"/>
            <a:ext cx="1913128" cy="1075689"/>
          </a:xfrm>
        </p:spPr>
        <p:txBody>
          <a:bodyPr/>
          <a:lstStyle/>
          <a:p>
            <a:r>
              <a:rPr 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Proposed System</a:t>
            </a:r>
            <a:endParaRPr lang="en-US" dirty="0"/>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2</a:t>
            </a:fld>
            <a:endParaRPr lang="en-US" altLang="zh-CN" dirty="0"/>
          </a:p>
        </p:txBody>
      </p:sp>
      <p:sp>
        <p:nvSpPr>
          <p:cNvPr id="12" name="TextBox 11">
            <a:extLst>
              <a:ext uri="{FF2B5EF4-FFF2-40B4-BE49-F238E27FC236}">
                <a16:creationId xmlns:a16="http://schemas.microsoft.com/office/drawing/2014/main" id="{842D5DF2-05E0-46EA-931F-6BDF52D6588A}"/>
              </a:ext>
            </a:extLst>
          </p:cNvPr>
          <p:cNvSpPr txBox="1"/>
          <p:nvPr/>
        </p:nvSpPr>
        <p:spPr>
          <a:xfrm>
            <a:off x="8269463" y="4836555"/>
            <a:ext cx="2199216" cy="665118"/>
          </a:xfrm>
          <a:prstGeom prst="rect">
            <a:avLst/>
          </a:prstGeom>
          <a:noFill/>
        </p:spPr>
        <p:txBody>
          <a:bodyPr wrap="square">
            <a:spAutoFit/>
          </a:bodyPr>
          <a:lstStyle/>
          <a:p>
            <a:pPr marL="0" marR="0" algn="ctr" rtl="1">
              <a:lnSpc>
                <a:spcPct val="107000"/>
              </a:lnSpc>
              <a:spcBef>
                <a:spcPts val="200"/>
              </a:spcBef>
              <a:spcAft>
                <a:spcPts val="0"/>
              </a:spcAft>
            </a:pP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Software</a:t>
            </a:r>
            <a:b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en-US" sz="18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Description</a:t>
            </a:r>
            <a:endParaRPr lang="en-US" sz="1800" dirty="0">
              <a:solidFill>
                <a:srgbClr val="2F5496"/>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797FB365-1DF3-4976-AB05-D4637F8604CD}"/>
              </a:ext>
            </a:extLst>
          </p:cNvPr>
          <p:cNvSpPr txBox="1"/>
          <p:nvPr/>
        </p:nvSpPr>
        <p:spPr>
          <a:xfrm>
            <a:off x="10392479" y="1425602"/>
            <a:ext cx="1914694" cy="369332"/>
          </a:xfrm>
          <a:prstGeom prst="rect">
            <a:avLst/>
          </a:prstGeom>
          <a:noFill/>
        </p:spPr>
        <p:txBody>
          <a:bodyPr wrap="square">
            <a:spAutoFit/>
          </a:bodyPr>
          <a:lstStyle/>
          <a:p>
            <a:pPr algn="ctr"/>
            <a:r>
              <a:rPr lang="en-US" dirty="0">
                <a:solidFill>
                  <a:srgbClr val="000000"/>
                </a:solidFill>
                <a:latin typeface="Times New Roman" panose="02020603050405020304" pitchFamily="18" charset="0"/>
                <a:ea typeface="Calibri" panose="020F0502020204030204" pitchFamily="34" charset="0"/>
              </a:rPr>
              <a:t>I</a:t>
            </a:r>
            <a:r>
              <a:rPr lang="en-US" sz="1800" dirty="0">
                <a:solidFill>
                  <a:srgbClr val="000000"/>
                </a:solidFill>
                <a:effectLst/>
                <a:latin typeface="Times New Roman" panose="02020603050405020304" pitchFamily="18" charset="0"/>
                <a:ea typeface="Calibri" panose="020F0502020204030204" pitchFamily="34" charset="0"/>
              </a:rPr>
              <a:t>mplementation </a:t>
            </a:r>
            <a:endParaRPr lang="en-US" sz="1400" dirty="0"/>
          </a:p>
        </p:txBody>
      </p:sp>
      <p:sp>
        <p:nvSpPr>
          <p:cNvPr id="17" name="TextBox 16">
            <a:extLst>
              <a:ext uri="{FF2B5EF4-FFF2-40B4-BE49-F238E27FC236}">
                <a16:creationId xmlns:a16="http://schemas.microsoft.com/office/drawing/2014/main" id="{F5BD8CCB-2F5C-4EE5-88DD-6C91E7700D54}"/>
              </a:ext>
            </a:extLst>
          </p:cNvPr>
          <p:cNvSpPr txBox="1"/>
          <p:nvPr/>
        </p:nvSpPr>
        <p:spPr>
          <a:xfrm>
            <a:off x="10550987" y="4810378"/>
            <a:ext cx="1540934" cy="369332"/>
          </a:xfrm>
          <a:prstGeom prst="rect">
            <a:avLst/>
          </a:prstGeom>
          <a:noFill/>
        </p:spPr>
        <p:txBody>
          <a:bodyPr wrap="square">
            <a:spAutoFit/>
          </a:bodyPr>
          <a:lstStyle/>
          <a:p>
            <a:pPr algn="ctr"/>
            <a:r>
              <a:rPr lang="en-US" sz="1800" dirty="0">
                <a:solidFill>
                  <a:srgbClr val="000000"/>
                </a:solidFill>
                <a:effectLst/>
                <a:latin typeface="Times New Roman" panose="02020603050405020304" pitchFamily="18" charset="0"/>
                <a:ea typeface="Calibri" panose="020F0502020204030204" pitchFamily="34" charset="0"/>
              </a:rPr>
              <a:t>Results</a:t>
            </a:r>
            <a:endParaRPr lang="en-US" sz="1400" dirty="0"/>
          </a:p>
        </p:txBody>
      </p:sp>
      <p:sp>
        <p:nvSpPr>
          <p:cNvPr id="20" name="TextBox 19">
            <a:extLst>
              <a:ext uri="{FF2B5EF4-FFF2-40B4-BE49-F238E27FC236}">
                <a16:creationId xmlns:a16="http://schemas.microsoft.com/office/drawing/2014/main" id="{A5C2B100-FCA0-4183-ABF5-969D91AA45F5}"/>
              </a:ext>
            </a:extLst>
          </p:cNvPr>
          <p:cNvSpPr txBox="1"/>
          <p:nvPr/>
        </p:nvSpPr>
        <p:spPr>
          <a:xfrm>
            <a:off x="9765743" y="3208635"/>
            <a:ext cx="1770646" cy="370933"/>
          </a:xfrm>
          <a:prstGeom prst="rect">
            <a:avLst/>
          </a:prstGeom>
          <a:noFill/>
        </p:spPr>
        <p:txBody>
          <a:bodyPr wrap="square">
            <a:spAutoFit/>
          </a:bodyPr>
          <a:lstStyle/>
          <a:p>
            <a:r>
              <a:rPr lang="en-US" sz="1800" dirty="0">
                <a:solidFill>
                  <a:srgbClr val="000000"/>
                </a:solidFill>
                <a:effectLst/>
                <a:latin typeface="Times New Roman" panose="02020603050405020304" pitchFamily="18" charset="0"/>
                <a:ea typeface="Calibri" panose="020F0502020204030204" pitchFamily="34" charset="0"/>
              </a:rPr>
              <a:t>Conclusion</a:t>
            </a:r>
            <a:endParaRPr lang="en-US" sz="1400" dirty="0"/>
          </a:p>
        </p:txBody>
      </p:sp>
      <p:sp>
        <p:nvSpPr>
          <p:cNvPr id="23" name="TextBox 22">
            <a:extLst>
              <a:ext uri="{FF2B5EF4-FFF2-40B4-BE49-F238E27FC236}">
                <a16:creationId xmlns:a16="http://schemas.microsoft.com/office/drawing/2014/main" id="{DF8686F0-8557-4392-A763-50D26B56A708}"/>
              </a:ext>
            </a:extLst>
          </p:cNvPr>
          <p:cNvSpPr txBox="1"/>
          <p:nvPr/>
        </p:nvSpPr>
        <p:spPr>
          <a:xfrm>
            <a:off x="10723033" y="5366133"/>
            <a:ext cx="1468967" cy="369332"/>
          </a:xfrm>
          <a:prstGeom prst="rect">
            <a:avLst/>
          </a:prstGeom>
          <a:noFill/>
        </p:spPr>
        <p:txBody>
          <a:bodyPr wrap="square">
            <a:spAutoFit/>
          </a:bodyPr>
          <a:lstStyle/>
          <a:p>
            <a:r>
              <a:rPr lang="en-US" sz="1800" dirty="0">
                <a:solidFill>
                  <a:srgbClr val="000000"/>
                </a:solidFill>
                <a:effectLst/>
                <a:latin typeface="Times New Roman" panose="02020603050405020304" pitchFamily="18" charset="0"/>
                <a:ea typeface="Calibri" panose="020F0502020204030204" pitchFamily="34" charset="0"/>
              </a:rPr>
              <a:t>Future Scope</a:t>
            </a:r>
            <a:endParaRPr lang="en-US" dirty="0"/>
          </a:p>
        </p:txBody>
      </p:sp>
    </p:spTree>
    <p:extLst>
      <p:ext uri="{BB962C8B-B14F-4D97-AF65-F5344CB8AC3E}">
        <p14:creationId xmlns:p14="http://schemas.microsoft.com/office/powerpoint/2010/main" val="2775535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2152106" y="539563"/>
            <a:ext cx="5117162" cy="1325563"/>
          </a:xfrm>
        </p:spPr>
        <p:txBody>
          <a:bodyPr/>
          <a:lstStyle/>
          <a:p>
            <a:pPr algn="ctr"/>
            <a:r>
              <a:rPr lang="en-US" altLang="zh-CN" dirty="0">
                <a:solidFill>
                  <a:schemeClr val="tx1"/>
                </a:solidFill>
              </a:rPr>
              <a:t>Introduction</a:t>
            </a:r>
            <a:endParaRPr lang="en-US" dirty="0">
              <a:solidFill>
                <a:schemeClr val="tx1"/>
              </a:solidFill>
            </a:endParaRP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1243587" y="1865126"/>
            <a:ext cx="7172279" cy="1750141"/>
          </a:xfrm>
        </p:spPr>
        <p:txBody>
          <a:bodyPr/>
          <a:lstStyle/>
          <a:p>
            <a:pPr algn="just"/>
            <a:r>
              <a:rPr lang="en-US" sz="1600" dirty="0">
                <a:solidFill>
                  <a:schemeClr val="tx1"/>
                </a:solidFill>
                <a:effectLst/>
                <a:latin typeface="Times New Roman" panose="02020603050405020304" pitchFamily="18" charset="0"/>
                <a:cs typeface="Times New Roman" panose="02020603050405020304" pitchFamily="18" charset="0"/>
              </a:rPr>
              <a:t>The current Gaza crisis coupled with failing infrastructure has turned air pollution into a major medical danger in the region. The proposed solution develops a budget-friendly air quality monitoring device which supports offline operation and checks temperature and humidity alongside toxic gas and PM2.5 measurements. The device provides instant local alerts through buzzer sounds when dangerous standards from WHO and EPA reach limits so vulnerable communities get practical real-time hazard warnings.</a:t>
            </a: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Tree>
    <p:extLst>
      <p:ext uri="{BB962C8B-B14F-4D97-AF65-F5344CB8AC3E}">
        <p14:creationId xmlns:p14="http://schemas.microsoft.com/office/powerpoint/2010/main" val="77554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47132" y="192431"/>
            <a:ext cx="1632494" cy="628837"/>
          </a:xfrm>
        </p:spPr>
        <p:txBody>
          <a:bodyPr/>
          <a:lstStyle/>
          <a:p>
            <a:pPr algn="ctr"/>
            <a:r>
              <a:rPr lang="en-US" sz="1800" b="1" dirty="0">
                <a:solidFill>
                  <a:srgbClr val="000000"/>
                </a:solidFill>
                <a:effectLst/>
                <a:latin typeface="Times New Roman" panose="02020603050405020304" pitchFamily="18" charset="0"/>
                <a:ea typeface="Times New Roman" panose="02020603050405020304" pitchFamily="18" charset="0"/>
              </a:rPr>
              <a:t>Related Work</a:t>
            </a:r>
            <a:endParaRPr lang="en-US" b="1" dirty="0">
              <a:solidFill>
                <a:schemeClr val="tx1"/>
              </a:solidFill>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6" name="TextBox 5">
            <a:extLst>
              <a:ext uri="{FF2B5EF4-FFF2-40B4-BE49-F238E27FC236}">
                <a16:creationId xmlns:a16="http://schemas.microsoft.com/office/drawing/2014/main" id="{8585C90D-D72B-432F-A21E-355CF9345E4D}"/>
              </a:ext>
            </a:extLst>
          </p:cNvPr>
          <p:cNvSpPr txBox="1"/>
          <p:nvPr/>
        </p:nvSpPr>
        <p:spPr>
          <a:xfrm>
            <a:off x="347132" y="821268"/>
            <a:ext cx="8415867" cy="1200329"/>
          </a:xfrm>
          <a:prstGeom prst="rect">
            <a:avLst/>
          </a:prstGeom>
          <a:noFill/>
        </p:spPr>
        <p:txBody>
          <a:bodyPr wrap="square" rtlCol="0">
            <a:spAutoFit/>
          </a:bodyPr>
          <a:lstStyle/>
          <a:p>
            <a:pPr marL="228600" indent="-228600">
              <a:buFont typeface="Wingdings" panose="05000000000000000000" pitchFamily="2" charset="2"/>
              <a:buChar char="Ø"/>
            </a:pPr>
            <a:r>
              <a:rPr lang="en-US" sz="1200" dirty="0">
                <a:solidFill>
                  <a:srgbClr val="000000"/>
                </a:solidFill>
                <a:effectLst/>
                <a:latin typeface="Times New Roman" panose="02020603050405020304" pitchFamily="18" charset="0"/>
                <a:ea typeface="Calibri" panose="020F0502020204030204" pitchFamily="34" charset="0"/>
              </a:rPr>
              <a:t>Several prior studies have proposed different approaches for air quality monitoring using Internet of Things (IoT) systems, utilizing low-cost and efficient hardware for real-time data collection and cloud integration. In [1], Maharana et al. developed an IoT-based real-time air quality monitoring system that utilized the ESP32 microcontroller alongside MQ-135 and DHT-11 sensors for detecting gases such as CO2, benzene, and ammonia. The system also integrated a cloud platform to transmit the data, ensuring the system's accessibility and providing real-time alerts when gas concentrations exceed safe limits.</a:t>
            </a:r>
            <a:br>
              <a:rPr lang="en-US" sz="1200" dirty="0">
                <a:solidFill>
                  <a:srgbClr val="000000"/>
                </a:solidFill>
                <a:effectLst/>
                <a:latin typeface="Times New Roman" panose="02020603050405020304" pitchFamily="18" charset="0"/>
                <a:ea typeface="Calibri" panose="020F0502020204030204" pitchFamily="34" charset="0"/>
              </a:rPr>
            </a:br>
            <a:endParaRPr lang="en-US" sz="1200" dirty="0"/>
          </a:p>
        </p:txBody>
      </p:sp>
      <p:sp>
        <p:nvSpPr>
          <p:cNvPr id="8" name="TextBox 7">
            <a:extLst>
              <a:ext uri="{FF2B5EF4-FFF2-40B4-BE49-F238E27FC236}">
                <a16:creationId xmlns:a16="http://schemas.microsoft.com/office/drawing/2014/main" id="{94BA93C8-B85C-4258-953B-4A83518F7737}"/>
              </a:ext>
            </a:extLst>
          </p:cNvPr>
          <p:cNvSpPr txBox="1"/>
          <p:nvPr/>
        </p:nvSpPr>
        <p:spPr>
          <a:xfrm>
            <a:off x="347132" y="1819437"/>
            <a:ext cx="7653866" cy="830997"/>
          </a:xfrm>
          <a:prstGeom prst="rect">
            <a:avLst/>
          </a:prstGeom>
          <a:noFill/>
        </p:spPr>
        <p:txBody>
          <a:bodyPr wrap="square" rtlCol="0">
            <a:spAutoFit/>
          </a:bodyPr>
          <a:lstStyle/>
          <a:p>
            <a:pPr marL="171450" indent="-171450">
              <a:buFont typeface="Wingdings" panose="05000000000000000000" pitchFamily="2" charset="2"/>
              <a:buChar char="Ø"/>
            </a:pPr>
            <a:r>
              <a:rPr lang="en-US" sz="1200" dirty="0">
                <a:solidFill>
                  <a:srgbClr val="000000"/>
                </a:solidFill>
                <a:effectLst/>
                <a:latin typeface="Times New Roman" panose="02020603050405020304" pitchFamily="18" charset="0"/>
                <a:ea typeface="Calibri" panose="020F0502020204030204" pitchFamily="34" charset="0"/>
              </a:rPr>
              <a:t>Borade and Prakasarao in [2] presented a low-cost pollution measurement system employing the ESP32 and multiple sensors, including MQ-9 and DHT22. This system collected data on air quality parameters like CO, CO2, PM10, and other gases, transmitting the measurements via REST API to a cloud-based platform for further analysis and visualization.</a:t>
            </a:r>
            <a:endParaRPr lang="en-US" sz="1200" dirty="0"/>
          </a:p>
        </p:txBody>
      </p:sp>
      <p:sp>
        <p:nvSpPr>
          <p:cNvPr id="10" name="TextBox 9">
            <a:extLst>
              <a:ext uri="{FF2B5EF4-FFF2-40B4-BE49-F238E27FC236}">
                <a16:creationId xmlns:a16="http://schemas.microsoft.com/office/drawing/2014/main" id="{31FADF19-76EC-4A0B-8314-9BEE0226F07E}"/>
              </a:ext>
            </a:extLst>
          </p:cNvPr>
          <p:cNvSpPr txBox="1"/>
          <p:nvPr/>
        </p:nvSpPr>
        <p:spPr>
          <a:xfrm>
            <a:off x="347132" y="2652397"/>
            <a:ext cx="7653866" cy="1015663"/>
          </a:xfrm>
          <a:prstGeom prst="rect">
            <a:avLst/>
          </a:prstGeom>
          <a:noFill/>
        </p:spPr>
        <p:txBody>
          <a:bodyPr wrap="square" rtlCol="0">
            <a:spAutoFit/>
          </a:bodyPr>
          <a:lstStyle/>
          <a:p>
            <a:pPr marL="171450" indent="-171450">
              <a:buFont typeface="Wingdings" panose="05000000000000000000" pitchFamily="2" charset="2"/>
              <a:buChar char="Ø"/>
            </a:pPr>
            <a:r>
              <a:rPr lang="en-US" sz="1200" dirty="0">
                <a:solidFill>
                  <a:srgbClr val="000000"/>
                </a:solidFill>
                <a:latin typeface="Times New Roman" panose="02020603050405020304" pitchFamily="18" charset="0"/>
                <a:ea typeface="Calibri" panose="020F0502020204030204" pitchFamily="34" charset="0"/>
              </a:rPr>
              <a:t>T</a:t>
            </a:r>
            <a:r>
              <a:rPr lang="en-US" sz="1200" dirty="0">
                <a:solidFill>
                  <a:srgbClr val="000000"/>
                </a:solidFill>
                <a:effectLst/>
                <a:latin typeface="Times New Roman" panose="02020603050405020304" pitchFamily="18" charset="0"/>
                <a:ea typeface="Calibri" panose="020F0502020204030204" pitchFamily="34" charset="0"/>
              </a:rPr>
              <a:t>he study by Azman et al. [5] focused on the use of ESP32 for indoor air quality monitoring, integrating various sensors such as MQ-2 and DHT11 to measure gas levels and environmental conditions like temperature and humidity. This system, powered by a solar panel, included a ventilation system that activated automatically based on detected gas levels, highlighting the potential for IoT systems to not only monitor air quality but also take corrective actions autonomously.</a:t>
            </a:r>
            <a:endParaRPr lang="en-US" sz="1200" dirty="0"/>
          </a:p>
        </p:txBody>
      </p:sp>
      <p:sp>
        <p:nvSpPr>
          <p:cNvPr id="11" name="TextBox 10">
            <a:extLst>
              <a:ext uri="{FF2B5EF4-FFF2-40B4-BE49-F238E27FC236}">
                <a16:creationId xmlns:a16="http://schemas.microsoft.com/office/drawing/2014/main" id="{3B068439-4DA0-4C6B-932B-520F3D36CE1B}"/>
              </a:ext>
            </a:extLst>
          </p:cNvPr>
          <p:cNvSpPr txBox="1"/>
          <p:nvPr/>
        </p:nvSpPr>
        <p:spPr>
          <a:xfrm>
            <a:off x="347132" y="3648603"/>
            <a:ext cx="7653866" cy="830997"/>
          </a:xfrm>
          <a:prstGeom prst="rect">
            <a:avLst/>
          </a:prstGeom>
          <a:noFill/>
        </p:spPr>
        <p:txBody>
          <a:bodyPr wrap="square" rtlCol="0">
            <a:spAutoFit/>
          </a:bodyPr>
          <a:lstStyle/>
          <a:p>
            <a:pPr marL="171450" indent="-171450">
              <a:buFont typeface="Wingdings" panose="05000000000000000000" pitchFamily="2" charset="2"/>
              <a:buChar char="Ø"/>
            </a:pPr>
            <a:r>
              <a:rPr lang="en-US" sz="1200" dirty="0">
                <a:solidFill>
                  <a:srgbClr val="000000"/>
                </a:solidFill>
                <a:latin typeface="Times New Roman" panose="02020603050405020304" pitchFamily="18" charset="0"/>
                <a:ea typeface="Calibri" panose="020F0502020204030204" pitchFamily="34" charset="0"/>
              </a:rPr>
              <a:t>A</a:t>
            </a:r>
            <a:r>
              <a:rPr lang="en-US" sz="1200" dirty="0">
                <a:solidFill>
                  <a:srgbClr val="000000"/>
                </a:solidFill>
                <a:effectLst/>
                <a:latin typeface="Times New Roman" panose="02020603050405020304" pitchFamily="18" charset="0"/>
                <a:ea typeface="Calibri" panose="020F0502020204030204" pitchFamily="34" charset="0"/>
              </a:rPr>
              <a:t> study conducted by Mahetaliya et al. [6] proposed an air quality index monitoring system using ESP32, focusing on parameters such as PM2.5, CO, CO2, and environmental conditions. Their system integrates with ThingSpeak to provide real-time monitoring and data visualization. Alerts were triggered when pollutant levels crossed predefined thresholds, ensuring timely interventions.</a:t>
            </a:r>
            <a:endParaRPr lang="en-US" sz="1200" dirty="0"/>
          </a:p>
        </p:txBody>
      </p:sp>
      <p:sp>
        <p:nvSpPr>
          <p:cNvPr id="13" name="TextBox 12">
            <a:extLst>
              <a:ext uri="{FF2B5EF4-FFF2-40B4-BE49-F238E27FC236}">
                <a16:creationId xmlns:a16="http://schemas.microsoft.com/office/drawing/2014/main" id="{18EE4AA1-AEA5-4426-A4F1-05381C64FB9A}"/>
              </a:ext>
            </a:extLst>
          </p:cNvPr>
          <p:cNvSpPr txBox="1"/>
          <p:nvPr/>
        </p:nvSpPr>
        <p:spPr>
          <a:xfrm>
            <a:off x="501651" y="4829475"/>
            <a:ext cx="7008282" cy="646331"/>
          </a:xfrm>
          <a:prstGeom prst="rect">
            <a:avLst/>
          </a:prstGeom>
          <a:noFill/>
        </p:spPr>
        <p:txBody>
          <a:bodyPr wrap="square">
            <a:spAutoFit/>
          </a:bodyPr>
          <a:lstStyle/>
          <a:p>
            <a:r>
              <a:rPr lang="en-US" sz="1200" dirty="0">
                <a:solidFill>
                  <a:srgbClr val="000000"/>
                </a:solidFill>
                <a:effectLst/>
                <a:latin typeface="Times New Roman" panose="02020603050405020304" pitchFamily="18" charset="0"/>
                <a:ea typeface="Calibri" panose="020F0502020204030204" pitchFamily="34" charset="0"/>
              </a:rPr>
              <a:t>These limitations highlight the need for a </a:t>
            </a:r>
            <a:r>
              <a:rPr lang="en-US" sz="12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standalone, offline-capable air quality monitoring solution</a:t>
            </a:r>
            <a:r>
              <a:rPr lang="en-US" sz="1200" dirty="0">
                <a:solidFill>
                  <a:srgbClr val="000000"/>
                </a:solidFill>
                <a:effectLst/>
                <a:latin typeface="Times New Roman" panose="02020603050405020304" pitchFamily="18" charset="0"/>
                <a:ea typeface="Calibri" panose="020F0502020204030204" pitchFamily="34" charset="0"/>
              </a:rPr>
              <a:t>, which this project aims to fulfill by offering a low-cost, non-cloud-dependent system tailored specifically for Gaza’s wartime conditions</a:t>
            </a:r>
            <a:endParaRPr lang="en-US" sz="1200" dirty="0"/>
          </a:p>
        </p:txBody>
      </p:sp>
    </p:spTree>
    <p:extLst>
      <p:ext uri="{BB962C8B-B14F-4D97-AF65-F5344CB8AC3E}">
        <p14:creationId xmlns:p14="http://schemas.microsoft.com/office/powerpoint/2010/main" val="2242387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47132" y="192431"/>
            <a:ext cx="2294468" cy="628837"/>
          </a:xfrm>
        </p:spPr>
        <p:txBody>
          <a:bodyPr/>
          <a:lstStyle/>
          <a:p>
            <a:pPr marL="0" marR="0">
              <a:lnSpc>
                <a:spcPct val="107000"/>
              </a:lnSpc>
              <a:spcBef>
                <a:spcPts val="1200"/>
              </a:spcBef>
              <a:spcAft>
                <a:spcPts val="0"/>
              </a:spcAft>
            </a:pPr>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Proposed System</a:t>
            </a:r>
            <a:endParaRPr lang="en-US" sz="18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12" name="TextBox 11">
            <a:extLst>
              <a:ext uri="{FF2B5EF4-FFF2-40B4-BE49-F238E27FC236}">
                <a16:creationId xmlns:a16="http://schemas.microsoft.com/office/drawing/2014/main" id="{B8D5F7AD-33E7-4A24-A59A-429E9E9EC0A8}"/>
              </a:ext>
            </a:extLst>
          </p:cNvPr>
          <p:cNvSpPr txBox="1"/>
          <p:nvPr/>
        </p:nvSpPr>
        <p:spPr>
          <a:xfrm>
            <a:off x="493183" y="1109135"/>
            <a:ext cx="7101417" cy="2031325"/>
          </a:xfrm>
          <a:prstGeom prst="rect">
            <a:avLst/>
          </a:prstGeom>
          <a:noFill/>
        </p:spPr>
        <p:txBody>
          <a:bodyPr wrap="square">
            <a:spAutoFit/>
          </a:bodyPr>
          <a:lstStyle/>
          <a:p>
            <a:pPr algn="just"/>
            <a:r>
              <a:rPr lang="en-US" sz="1400" dirty="0">
                <a:effectLst/>
                <a:latin typeface="Times New Roman" panose="02020603050405020304" pitchFamily="18" charset="0"/>
                <a:cs typeface="Times New Roman" panose="02020603050405020304" pitchFamily="18" charset="0"/>
              </a:rPr>
              <a:t>The project designs an independent air quality monitoring system intended for Gaza because security concerns combined with unstable power systems prevent usage of cloud-based monitoring. An ESP32 microcontroller along with sensors for temperature, humidity, gas and PM2.5 continuously analyzes atmospheric conditions by monitoring hazardous levels starting from temperature greater than 40°C and gas exceeding 750 ppm. When one or more set thresholds are breached the system emits a buzzer tone along with a local warning message. This system operates without dependence on internet connections or mobile applications because it is both reliable and low-cost while retaining portability which makes it suitable for shelters and homes during emergencies.</a:t>
            </a:r>
          </a:p>
        </p:txBody>
      </p:sp>
      <p:graphicFrame>
        <p:nvGraphicFramePr>
          <p:cNvPr id="3" name="Table 2">
            <a:extLst>
              <a:ext uri="{FF2B5EF4-FFF2-40B4-BE49-F238E27FC236}">
                <a16:creationId xmlns:a16="http://schemas.microsoft.com/office/drawing/2014/main" id="{F6180230-5770-42A9-BF32-C032D842C589}"/>
              </a:ext>
            </a:extLst>
          </p:cNvPr>
          <p:cNvGraphicFramePr>
            <a:graphicFrameLocks noGrp="1"/>
          </p:cNvGraphicFramePr>
          <p:nvPr>
            <p:extLst>
              <p:ext uri="{D42A27DB-BD31-4B8C-83A1-F6EECF244321}">
                <p14:modId xmlns:p14="http://schemas.microsoft.com/office/powerpoint/2010/main" val="32114823"/>
              </p:ext>
            </p:extLst>
          </p:nvPr>
        </p:nvGraphicFramePr>
        <p:xfrm>
          <a:off x="979752" y="3654521"/>
          <a:ext cx="5486400" cy="2269366"/>
        </p:xfrm>
        <a:graphic>
          <a:graphicData uri="http://schemas.openxmlformats.org/drawingml/2006/table">
            <a:tbl>
              <a:tblPr firstRow="1" firstCol="1" bandRow="1">
                <a:tableStyleId>{284E427A-3D55-4303-BF80-6455036E1DE7}</a:tableStyleId>
              </a:tblPr>
              <a:tblGrid>
                <a:gridCol w="2743200">
                  <a:extLst>
                    <a:ext uri="{9D8B030D-6E8A-4147-A177-3AD203B41FA5}">
                      <a16:colId xmlns:a16="http://schemas.microsoft.com/office/drawing/2014/main" val="4164700691"/>
                    </a:ext>
                  </a:extLst>
                </a:gridCol>
                <a:gridCol w="2743200">
                  <a:extLst>
                    <a:ext uri="{9D8B030D-6E8A-4147-A177-3AD203B41FA5}">
                      <a16:colId xmlns:a16="http://schemas.microsoft.com/office/drawing/2014/main" val="3447402696"/>
                    </a:ext>
                  </a:extLst>
                </a:gridCol>
              </a:tblGrid>
              <a:tr h="120512">
                <a:tc>
                  <a:txBody>
                    <a:bodyPr/>
                    <a:lstStyle/>
                    <a:p>
                      <a:pPr marL="0" marR="0">
                        <a:lnSpc>
                          <a:spcPct val="107000"/>
                        </a:lnSpc>
                        <a:spcBef>
                          <a:spcPts val="0"/>
                        </a:spcBef>
                        <a:spcAft>
                          <a:spcPts val="0"/>
                        </a:spcAft>
                      </a:pPr>
                      <a:r>
                        <a:rPr lang="en-US" sz="1100" dirty="0">
                          <a:solidFill>
                            <a:schemeClr val="tx1"/>
                          </a:solidFill>
                          <a:effectLst/>
                        </a:rPr>
                        <a:t>Component</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nSpc>
                          <a:spcPct val="107000"/>
                        </a:lnSpc>
                        <a:spcBef>
                          <a:spcPts val="0"/>
                        </a:spcBef>
                        <a:spcAft>
                          <a:spcPts val="0"/>
                        </a:spcAft>
                      </a:pPr>
                      <a:r>
                        <a:rPr lang="en-US" sz="1100" dirty="0">
                          <a:solidFill>
                            <a:schemeClr val="tx1"/>
                          </a:solidFill>
                          <a:effectLst/>
                        </a:rPr>
                        <a:t>Function</a:t>
                      </a:r>
                      <a:endParaRPr lang="en-US" sz="1100" dirty="0">
                        <a:solidFill>
                          <a:schemeClr val="tx1"/>
                        </a:solidFill>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2622731"/>
                  </a:ext>
                </a:extLst>
              </a:tr>
              <a:tr h="0">
                <a:tc>
                  <a:txBody>
                    <a:bodyPr/>
                    <a:lstStyle/>
                    <a:p>
                      <a:pPr marL="0" marR="0">
                        <a:lnSpc>
                          <a:spcPct val="107000"/>
                        </a:lnSpc>
                        <a:spcBef>
                          <a:spcPts val="0"/>
                        </a:spcBef>
                        <a:spcAft>
                          <a:spcPts val="0"/>
                        </a:spcAft>
                      </a:pPr>
                      <a:r>
                        <a:rPr lang="en-US" sz="1100" dirty="0">
                          <a:effectLst/>
                        </a:rPr>
                        <a:t>ESP32</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nSpc>
                          <a:spcPct val="107000"/>
                        </a:lnSpc>
                        <a:spcBef>
                          <a:spcPts val="0"/>
                        </a:spcBef>
                        <a:spcAft>
                          <a:spcPts val="0"/>
                        </a:spcAft>
                      </a:pPr>
                      <a:r>
                        <a:rPr lang="en-US" sz="1100">
                          <a:effectLst/>
                        </a:rPr>
                        <a:t>Main controller for sensor input and alarm activation.</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765677739"/>
                  </a:ext>
                </a:extLst>
              </a:tr>
              <a:tr h="0">
                <a:tc>
                  <a:txBody>
                    <a:bodyPr/>
                    <a:lstStyle/>
                    <a:p>
                      <a:pPr marL="0" marR="0">
                        <a:lnSpc>
                          <a:spcPct val="107000"/>
                        </a:lnSpc>
                        <a:spcBef>
                          <a:spcPts val="0"/>
                        </a:spcBef>
                        <a:spcAft>
                          <a:spcPts val="0"/>
                        </a:spcAft>
                      </a:pPr>
                      <a:r>
                        <a:rPr lang="en-US" sz="1100">
                          <a:effectLst/>
                        </a:rPr>
                        <a:t>DHT22 Sensor</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nSpc>
                          <a:spcPct val="107000"/>
                        </a:lnSpc>
                        <a:spcBef>
                          <a:spcPts val="0"/>
                        </a:spcBef>
                        <a:spcAft>
                          <a:spcPts val="0"/>
                        </a:spcAft>
                      </a:pPr>
                      <a:r>
                        <a:rPr lang="en-US" sz="1100" dirty="0">
                          <a:effectLst/>
                        </a:rPr>
                        <a:t>Measures temperature and humidity with reliable accuracy.</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73510472"/>
                  </a:ext>
                </a:extLst>
              </a:tr>
              <a:tr h="0">
                <a:tc>
                  <a:txBody>
                    <a:bodyPr/>
                    <a:lstStyle/>
                    <a:p>
                      <a:pPr marL="0" marR="0">
                        <a:lnSpc>
                          <a:spcPct val="107000"/>
                        </a:lnSpc>
                        <a:spcBef>
                          <a:spcPts val="0"/>
                        </a:spcBef>
                        <a:spcAft>
                          <a:spcPts val="0"/>
                        </a:spcAft>
                      </a:pPr>
                      <a:r>
                        <a:rPr lang="en-US" sz="1100" dirty="0">
                          <a:effectLst/>
                        </a:rPr>
                        <a:t>MQ-2 Gas Sensor</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nSpc>
                          <a:spcPct val="107000"/>
                        </a:lnSpc>
                        <a:spcBef>
                          <a:spcPts val="0"/>
                        </a:spcBef>
                        <a:spcAft>
                          <a:spcPts val="0"/>
                        </a:spcAft>
                      </a:pPr>
                      <a:r>
                        <a:rPr lang="en-US" sz="1100">
                          <a:effectLst/>
                        </a:rPr>
                        <a:t>Detects hazardous gases like carbon monoxide (CO), methane, and LPG.</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66147341"/>
                  </a:ext>
                </a:extLst>
              </a:tr>
              <a:tr h="0">
                <a:tc>
                  <a:txBody>
                    <a:bodyPr/>
                    <a:lstStyle/>
                    <a:p>
                      <a:pPr marL="0" marR="0">
                        <a:lnSpc>
                          <a:spcPct val="107000"/>
                        </a:lnSpc>
                        <a:spcBef>
                          <a:spcPts val="0"/>
                        </a:spcBef>
                        <a:spcAft>
                          <a:spcPts val="0"/>
                        </a:spcAft>
                      </a:pPr>
                      <a:r>
                        <a:rPr lang="en-US" sz="1100">
                          <a:effectLst/>
                        </a:rPr>
                        <a:t>PM2.5 Sensor</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nSpc>
                          <a:spcPct val="107000"/>
                        </a:lnSpc>
                        <a:spcBef>
                          <a:spcPts val="0"/>
                        </a:spcBef>
                        <a:spcAft>
                          <a:spcPts val="0"/>
                        </a:spcAft>
                      </a:pPr>
                      <a:r>
                        <a:rPr lang="en-US" sz="1100">
                          <a:effectLst/>
                        </a:rPr>
                        <a:t>Monitors fine particulate matter, a key pollutant in war-affected zones.</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21909358"/>
                  </a:ext>
                </a:extLst>
              </a:tr>
              <a:tr h="0">
                <a:tc>
                  <a:txBody>
                    <a:bodyPr/>
                    <a:lstStyle/>
                    <a:p>
                      <a:pPr marL="0" marR="0">
                        <a:lnSpc>
                          <a:spcPct val="107000"/>
                        </a:lnSpc>
                        <a:spcBef>
                          <a:spcPts val="0"/>
                        </a:spcBef>
                        <a:spcAft>
                          <a:spcPts val="0"/>
                        </a:spcAft>
                      </a:pPr>
                      <a:r>
                        <a:rPr lang="en-US" sz="1100">
                          <a:effectLst/>
                        </a:rPr>
                        <a:t>20x4 I2C LCD</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nSpc>
                          <a:spcPct val="107000"/>
                        </a:lnSpc>
                        <a:spcBef>
                          <a:spcPts val="0"/>
                        </a:spcBef>
                        <a:spcAft>
                          <a:spcPts val="0"/>
                        </a:spcAft>
                      </a:pPr>
                      <a:r>
                        <a:rPr lang="en-US" sz="1100">
                          <a:effectLst/>
                        </a:rPr>
                        <a:t>Displays real-time environmental data and alerts.</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64256077"/>
                  </a:ext>
                </a:extLst>
              </a:tr>
              <a:tr h="0">
                <a:tc>
                  <a:txBody>
                    <a:bodyPr/>
                    <a:lstStyle/>
                    <a:p>
                      <a:pPr marL="0" marR="0">
                        <a:lnSpc>
                          <a:spcPct val="107000"/>
                        </a:lnSpc>
                        <a:spcBef>
                          <a:spcPts val="0"/>
                        </a:spcBef>
                        <a:spcAft>
                          <a:spcPts val="0"/>
                        </a:spcAft>
                      </a:pPr>
                      <a:r>
                        <a:rPr lang="en-US" sz="1100">
                          <a:effectLst/>
                        </a:rPr>
                        <a:t>Piezo Buzzer</a:t>
                      </a:r>
                      <a:endParaRPr lang="en-US" sz="110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nSpc>
                          <a:spcPct val="107000"/>
                        </a:lnSpc>
                        <a:spcBef>
                          <a:spcPts val="0"/>
                        </a:spcBef>
                        <a:spcAft>
                          <a:spcPts val="0"/>
                        </a:spcAft>
                      </a:pPr>
                      <a:r>
                        <a:rPr lang="en-US" sz="1100" dirty="0">
                          <a:effectLst/>
                        </a:rPr>
                        <a:t>Sounds an alert when readings exceed safe limits.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37591907"/>
                  </a:ext>
                </a:extLst>
              </a:tr>
            </a:tbl>
          </a:graphicData>
        </a:graphic>
      </p:graphicFrame>
    </p:spTree>
    <p:extLst>
      <p:ext uri="{BB962C8B-B14F-4D97-AF65-F5344CB8AC3E}">
        <p14:creationId xmlns:p14="http://schemas.microsoft.com/office/powerpoint/2010/main" val="2386667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264584" y="606854"/>
            <a:ext cx="2294468" cy="628837"/>
          </a:xfrm>
        </p:spPr>
        <p:txBody>
          <a:bodyPr/>
          <a:lstStyle/>
          <a:p>
            <a:pPr marL="0" marR="0">
              <a:lnSpc>
                <a:spcPct val="107000"/>
              </a:lnSpc>
              <a:spcBef>
                <a:spcPts val="1200"/>
              </a:spcBef>
              <a:spcAft>
                <a:spcPts val="0"/>
              </a:spcAft>
            </a:pPr>
            <a:r>
              <a:rPr lang="en-US" sz="1400" b="1" dirty="0">
                <a:solidFill>
                  <a:srgbClr val="000000"/>
                </a:solidFill>
                <a:effectLst/>
                <a:latin typeface="Times New Roman" panose="02020603050405020304" pitchFamily="18" charset="0"/>
                <a:ea typeface="Calibri" panose="020F0502020204030204" pitchFamily="34" charset="0"/>
              </a:rPr>
              <a:t>System Design</a:t>
            </a:r>
            <a:endParaRPr lang="en-US" sz="14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8" name="TextBox 7">
            <a:extLst>
              <a:ext uri="{FF2B5EF4-FFF2-40B4-BE49-F238E27FC236}">
                <a16:creationId xmlns:a16="http://schemas.microsoft.com/office/drawing/2014/main" id="{27E5F7E0-E665-44CC-A021-D6FF6895E9DF}"/>
              </a:ext>
            </a:extLst>
          </p:cNvPr>
          <p:cNvSpPr txBox="1"/>
          <p:nvPr/>
        </p:nvSpPr>
        <p:spPr>
          <a:xfrm>
            <a:off x="264584" y="268300"/>
            <a:ext cx="6100232" cy="338554"/>
          </a:xfrm>
          <a:prstGeom prst="rect">
            <a:avLst/>
          </a:prstGeom>
          <a:noFill/>
        </p:spPr>
        <p:txBody>
          <a:bodyPr wrap="square">
            <a:spAutoFit/>
          </a:bodyPr>
          <a:lstStyle/>
          <a:p>
            <a:r>
              <a:rPr lang="en-US" sz="1600" b="1" u="sng" dirty="0"/>
              <a:t>METHODOLOGY</a:t>
            </a:r>
          </a:p>
        </p:txBody>
      </p:sp>
      <p:pic>
        <p:nvPicPr>
          <p:cNvPr id="9" name="Picture 8">
            <a:extLst>
              <a:ext uri="{FF2B5EF4-FFF2-40B4-BE49-F238E27FC236}">
                <a16:creationId xmlns:a16="http://schemas.microsoft.com/office/drawing/2014/main" id="{9D17E495-7782-4AD0-873B-226CE4F77C3A}"/>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25344" y="945408"/>
            <a:ext cx="6508856" cy="2822259"/>
          </a:xfrm>
          <a:prstGeom prst="rect">
            <a:avLst/>
          </a:prstGeom>
          <a:noFill/>
          <a:ln>
            <a:noFill/>
          </a:ln>
        </p:spPr>
      </p:pic>
      <p:sp>
        <p:nvSpPr>
          <p:cNvPr id="6" name="Rectangle 4">
            <a:extLst>
              <a:ext uri="{FF2B5EF4-FFF2-40B4-BE49-F238E27FC236}">
                <a16:creationId xmlns:a16="http://schemas.microsoft.com/office/drawing/2014/main" id="{B62DC123-CA8B-47B3-A443-01967C3392AC}"/>
              </a:ext>
            </a:extLst>
          </p:cNvPr>
          <p:cNvSpPr>
            <a:spLocks noChangeArrowheads="1"/>
          </p:cNvSpPr>
          <p:nvPr/>
        </p:nvSpPr>
        <p:spPr bwMode="auto">
          <a:xfrm>
            <a:off x="441586" y="4105236"/>
            <a:ext cx="7195347" cy="21236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is structured in three layers:</a:t>
            </a:r>
            <a:br>
              <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Data Gathers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Sensors (DHT22, MQ2, PM2.5) collect temperature, humidity, gas levels,</a:t>
            </a:r>
            <a:br>
              <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and particulate matter.</a:t>
            </a:r>
            <a:br>
              <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Processing and Control</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The ESP32 reads sensor data, interprets it, and checks against </a:t>
            </a:r>
            <a:br>
              <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predefined safety thresholds.</a:t>
            </a:r>
            <a:br>
              <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Output and Alert</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If danger levels are detected, the system activates a buzzer and shows </a:t>
            </a:r>
            <a:br>
              <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 warning on an LCD; otherwise, it displays a “Good Air Quality” message.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9211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489585" y="277991"/>
            <a:ext cx="6100232" cy="307777"/>
          </a:xfrm>
          <a:prstGeom prst="rect">
            <a:avLst/>
          </a:prstGeom>
          <a:noFill/>
        </p:spPr>
        <p:txBody>
          <a:bodyPr wrap="square">
            <a:spAutoFit/>
          </a:bodyPr>
          <a:lstStyle/>
          <a:p>
            <a:r>
              <a:rPr lang="en-US" sz="1400" b="1" dirty="0">
                <a:solidFill>
                  <a:srgbClr val="000000"/>
                </a:solidFill>
                <a:effectLst/>
                <a:latin typeface="Times New Roman" panose="02020603050405020304" pitchFamily="18" charset="0"/>
                <a:ea typeface="Calibri" panose="020F0502020204030204" pitchFamily="34" charset="0"/>
              </a:rPr>
              <a:t>Hardware Description</a:t>
            </a:r>
            <a:endParaRPr lang="en-US" sz="1400" b="1" dirty="0"/>
          </a:p>
        </p:txBody>
      </p:sp>
      <p:pic>
        <p:nvPicPr>
          <p:cNvPr id="5" name="Picture 4">
            <a:extLst>
              <a:ext uri="{FF2B5EF4-FFF2-40B4-BE49-F238E27FC236}">
                <a16:creationId xmlns:a16="http://schemas.microsoft.com/office/drawing/2014/main" id="{EDEB706A-5D18-440D-A1EF-BE432E1FF042}"/>
              </a:ext>
            </a:extLst>
          </p:cNvPr>
          <p:cNvPicPr/>
          <p:nvPr/>
        </p:nvPicPr>
        <p:blipFill>
          <a:blip r:embed="rId3"/>
          <a:stretch>
            <a:fillRect/>
          </a:stretch>
        </p:blipFill>
        <p:spPr>
          <a:xfrm>
            <a:off x="489585" y="955040"/>
            <a:ext cx="2272030" cy="1645920"/>
          </a:xfrm>
          <a:prstGeom prst="rect">
            <a:avLst/>
          </a:prstGeom>
        </p:spPr>
      </p:pic>
      <p:pic>
        <p:nvPicPr>
          <p:cNvPr id="9" name="Picture 8">
            <a:extLst>
              <a:ext uri="{FF2B5EF4-FFF2-40B4-BE49-F238E27FC236}">
                <a16:creationId xmlns:a16="http://schemas.microsoft.com/office/drawing/2014/main" id="{D009366F-D7CC-4930-8A95-BFE8450B3332}"/>
              </a:ext>
            </a:extLst>
          </p:cNvPr>
          <p:cNvPicPr/>
          <p:nvPr/>
        </p:nvPicPr>
        <p:blipFill rotWithShape="1">
          <a:blip r:embed="rId4"/>
          <a:srcRect l="5073" t="17210" r="7047" b="7965"/>
          <a:stretch/>
        </p:blipFill>
        <p:spPr bwMode="auto">
          <a:xfrm>
            <a:off x="596689" y="3007783"/>
            <a:ext cx="1685290" cy="1435100"/>
          </a:xfrm>
          <a:prstGeom prst="rect">
            <a:avLst/>
          </a:prstGeom>
          <a:ln>
            <a:noFill/>
          </a:ln>
          <a:extLst>
            <a:ext uri="{53640926-AAD7-44D8-BBD7-CCE9431645EC}">
              <a14:shadowObscured xmlns:a14="http://schemas.microsoft.com/office/drawing/2010/main"/>
            </a:ext>
          </a:extLst>
        </p:spPr>
      </p:pic>
      <p:pic>
        <p:nvPicPr>
          <p:cNvPr id="11" name="Picture 10">
            <a:extLst>
              <a:ext uri="{FF2B5EF4-FFF2-40B4-BE49-F238E27FC236}">
                <a16:creationId xmlns:a16="http://schemas.microsoft.com/office/drawing/2014/main" id="{AAF80ABF-C0AE-45E2-A8DC-8A507498D4D8}"/>
              </a:ext>
            </a:extLst>
          </p:cNvPr>
          <p:cNvPicPr/>
          <p:nvPr/>
        </p:nvPicPr>
        <p:blipFill rotWithShape="1">
          <a:blip r:embed="rId5"/>
          <a:srcRect l="9604" t="12681" r="8309" b="21734"/>
          <a:stretch/>
        </p:blipFill>
        <p:spPr bwMode="auto">
          <a:xfrm>
            <a:off x="616374" y="4663828"/>
            <a:ext cx="1645920" cy="1534160"/>
          </a:xfrm>
          <a:prstGeom prst="rect">
            <a:avLst/>
          </a:prstGeom>
          <a:ln>
            <a:noFill/>
          </a:ln>
          <a:extLst>
            <a:ext uri="{53640926-AAD7-44D8-BBD7-CCE9431645EC}">
              <a14:shadowObscured xmlns:a14="http://schemas.microsoft.com/office/drawing/2010/main"/>
            </a:ext>
          </a:extLst>
        </p:spPr>
      </p:pic>
      <p:sp>
        <p:nvSpPr>
          <p:cNvPr id="2" name="Rectangle 1">
            <a:extLst>
              <a:ext uri="{FF2B5EF4-FFF2-40B4-BE49-F238E27FC236}">
                <a16:creationId xmlns:a16="http://schemas.microsoft.com/office/drawing/2014/main" id="{098BD6D5-EF24-47B3-B227-36C7257EB2AF}"/>
              </a:ext>
            </a:extLst>
          </p:cNvPr>
          <p:cNvSpPr>
            <a:spLocks noChangeArrowheads="1"/>
          </p:cNvSpPr>
          <p:nvPr/>
        </p:nvSpPr>
        <p:spPr bwMode="auto">
          <a:xfrm>
            <a:off x="3318933" y="1099843"/>
            <a:ext cx="552026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ESP32 is the system’s main controller. It’s a low-power, dual-core microcontroller with built-in Wi-Fi and Bluetooth, capable of reading sensor data and controlling outputs. Its flexibility and wide GPIO support make it ideal for IoT applications.</a:t>
            </a:r>
          </a:p>
        </p:txBody>
      </p:sp>
      <p:sp>
        <p:nvSpPr>
          <p:cNvPr id="4" name="Rectangle 3">
            <a:extLst>
              <a:ext uri="{FF2B5EF4-FFF2-40B4-BE49-F238E27FC236}">
                <a16:creationId xmlns:a16="http://schemas.microsoft.com/office/drawing/2014/main" id="{967F45F1-089F-4510-A232-4F6A722EB642}"/>
              </a:ext>
            </a:extLst>
          </p:cNvPr>
          <p:cNvSpPr>
            <a:spLocks noChangeArrowheads="1"/>
          </p:cNvSpPr>
          <p:nvPr/>
        </p:nvSpPr>
        <p:spPr bwMode="auto">
          <a:xfrm>
            <a:off x="3318932" y="3108567"/>
            <a:ext cx="552026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DHT22 sensor measures temperature and humidity with high accuracy and stability. It provides a digital output, making it easy to use with microcontrollers and reliable over a wide temperature range.</a:t>
            </a:r>
          </a:p>
        </p:txBody>
      </p:sp>
      <p:sp>
        <p:nvSpPr>
          <p:cNvPr id="6" name="Rectangle 4">
            <a:extLst>
              <a:ext uri="{FF2B5EF4-FFF2-40B4-BE49-F238E27FC236}">
                <a16:creationId xmlns:a16="http://schemas.microsoft.com/office/drawing/2014/main" id="{1C325821-A2AA-4792-8522-7F64B9EE9491}"/>
              </a:ext>
            </a:extLst>
          </p:cNvPr>
          <p:cNvSpPr>
            <a:spLocks noChangeArrowheads="1"/>
          </p:cNvSpPr>
          <p:nvPr/>
        </p:nvSpPr>
        <p:spPr bwMode="auto">
          <a:xfrm>
            <a:off x="3378200" y="4663828"/>
            <a:ext cx="485986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MQ-2 sensor detects flammable gases and smoke (like CH4, CO, and LPG) by providing analog readings based on gas concentration. It's popular in air quality systems for its quick response and low cost.</a:t>
            </a:r>
          </a:p>
        </p:txBody>
      </p:sp>
    </p:spTree>
    <p:extLst>
      <p:ext uri="{BB962C8B-B14F-4D97-AF65-F5344CB8AC3E}">
        <p14:creationId xmlns:p14="http://schemas.microsoft.com/office/powerpoint/2010/main" val="1548905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8</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431800" y="307325"/>
            <a:ext cx="6100232" cy="307777"/>
          </a:xfrm>
          <a:prstGeom prst="rect">
            <a:avLst/>
          </a:prstGeom>
          <a:noFill/>
        </p:spPr>
        <p:txBody>
          <a:bodyPr wrap="square">
            <a:spAutoFit/>
          </a:bodyPr>
          <a:lstStyle/>
          <a:p>
            <a:r>
              <a:rPr lang="en-US" sz="1400" b="1" dirty="0">
                <a:solidFill>
                  <a:srgbClr val="000000"/>
                </a:solidFill>
                <a:effectLst/>
                <a:latin typeface="Times New Roman" panose="02020603050405020304" pitchFamily="18" charset="0"/>
                <a:ea typeface="Calibri" panose="020F0502020204030204" pitchFamily="34" charset="0"/>
              </a:rPr>
              <a:t>Hardware Description</a:t>
            </a:r>
            <a:endParaRPr lang="en-US" sz="1400" b="1" dirty="0"/>
          </a:p>
        </p:txBody>
      </p:sp>
      <p:pic>
        <p:nvPicPr>
          <p:cNvPr id="5" name="Picture 4">
            <a:extLst>
              <a:ext uri="{FF2B5EF4-FFF2-40B4-BE49-F238E27FC236}">
                <a16:creationId xmlns:a16="http://schemas.microsoft.com/office/drawing/2014/main" id="{F7B25E6B-A69A-4F54-A30C-58E554EDDC87}"/>
              </a:ext>
            </a:extLst>
          </p:cNvPr>
          <p:cNvPicPr/>
          <p:nvPr/>
        </p:nvPicPr>
        <p:blipFill rotWithShape="1">
          <a:blip r:embed="rId3"/>
          <a:srcRect l="11598" t="12862" r="11197" b="9589"/>
          <a:stretch/>
        </p:blipFill>
        <p:spPr bwMode="auto">
          <a:xfrm>
            <a:off x="372533" y="1168981"/>
            <a:ext cx="1682221" cy="1415415"/>
          </a:xfrm>
          <a:prstGeom prst="rect">
            <a:avLst/>
          </a:prstGeom>
          <a:ln>
            <a:noFill/>
          </a:ln>
          <a:extLst>
            <a:ext uri="{53640926-AAD7-44D8-BBD7-CCE9431645EC}">
              <a14:shadowObscured xmlns:a14="http://schemas.microsoft.com/office/drawing/2010/main"/>
            </a:ext>
          </a:extLst>
        </p:spPr>
      </p:pic>
      <p:sp>
        <p:nvSpPr>
          <p:cNvPr id="8" name="TextBox 7">
            <a:extLst>
              <a:ext uri="{FF2B5EF4-FFF2-40B4-BE49-F238E27FC236}">
                <a16:creationId xmlns:a16="http://schemas.microsoft.com/office/drawing/2014/main" id="{D9C776B2-7E39-4AA4-A23A-1DA4C29811A4}"/>
              </a:ext>
            </a:extLst>
          </p:cNvPr>
          <p:cNvSpPr txBox="1"/>
          <p:nvPr/>
        </p:nvSpPr>
        <p:spPr>
          <a:xfrm>
            <a:off x="3045884" y="1234403"/>
            <a:ext cx="6100232" cy="675506"/>
          </a:xfrm>
          <a:prstGeom prst="rect">
            <a:avLst/>
          </a:prstGeom>
          <a:noFill/>
        </p:spPr>
        <p:txBody>
          <a:bodyPr wrap="square">
            <a:spAutoFit/>
          </a:bodyPr>
          <a:lstStyle/>
          <a:p>
            <a:pPr marL="0" marR="0" algn="just">
              <a:lnSpc>
                <a:spcPct val="107000"/>
              </a:lnSpc>
              <a:spcBef>
                <a:spcPts val="0"/>
              </a:spcBef>
              <a:spcAft>
                <a:spcPts val="800"/>
              </a:spcAft>
            </a:pPr>
            <a:br>
              <a:rPr lang="en-US" sz="1200" dirty="0">
                <a:latin typeface="Times New Roman" panose="02020603050405020304" pitchFamily="18" charset="0"/>
                <a:cs typeface="Times New Roman" panose="02020603050405020304" pitchFamily="18" charset="0"/>
              </a:rPr>
            </a:br>
            <a:r>
              <a:rPr lang="en-US" sz="1200" b="1" dirty="0">
                <a:latin typeface="Times New Roman" panose="02020603050405020304" pitchFamily="18" charset="0"/>
                <a:cs typeface="Times New Roman" panose="02020603050405020304" pitchFamily="18" charset="0"/>
              </a:rPr>
              <a:t>PM2.5 Sensor</a:t>
            </a:r>
            <a:r>
              <a:rPr lang="en-US" sz="1200" dirty="0">
                <a:latin typeface="Times New Roman" panose="02020603050405020304" pitchFamily="18" charset="0"/>
                <a:cs typeface="Times New Roman" panose="02020603050405020304" pitchFamily="18" charset="0"/>
              </a:rPr>
              <a:t>: This sensor detects fine airborne particles (≤2.5 microns) that are harmful when inhaled. It provides analog/digital output and is vital for monitoring air quality.</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9" name="Picture 8">
            <a:extLst>
              <a:ext uri="{FF2B5EF4-FFF2-40B4-BE49-F238E27FC236}">
                <a16:creationId xmlns:a16="http://schemas.microsoft.com/office/drawing/2014/main" id="{4FBD8AC6-17AF-4155-82D9-32A206F1FCA3}"/>
              </a:ext>
            </a:extLst>
          </p:cNvPr>
          <p:cNvPicPr/>
          <p:nvPr/>
        </p:nvPicPr>
        <p:blipFill>
          <a:blip r:embed="rId4"/>
          <a:stretch>
            <a:fillRect/>
          </a:stretch>
        </p:blipFill>
        <p:spPr>
          <a:xfrm>
            <a:off x="372533" y="3138275"/>
            <a:ext cx="2178790" cy="1157499"/>
          </a:xfrm>
          <a:prstGeom prst="rect">
            <a:avLst/>
          </a:prstGeom>
        </p:spPr>
      </p:pic>
      <p:sp>
        <p:nvSpPr>
          <p:cNvPr id="10" name="TextBox 9">
            <a:extLst>
              <a:ext uri="{FF2B5EF4-FFF2-40B4-BE49-F238E27FC236}">
                <a16:creationId xmlns:a16="http://schemas.microsoft.com/office/drawing/2014/main" id="{0AD07748-1FC6-4E57-AC11-863633A561BC}"/>
              </a:ext>
            </a:extLst>
          </p:cNvPr>
          <p:cNvSpPr txBox="1"/>
          <p:nvPr/>
        </p:nvSpPr>
        <p:spPr>
          <a:xfrm>
            <a:off x="3045884" y="2992534"/>
            <a:ext cx="6100232" cy="872931"/>
          </a:xfrm>
          <a:prstGeom prst="rect">
            <a:avLst/>
          </a:prstGeom>
          <a:noFill/>
        </p:spPr>
        <p:txBody>
          <a:bodyPr wrap="square">
            <a:spAutoFit/>
          </a:bodyPr>
          <a:lstStyle/>
          <a:p>
            <a:pPr marL="0" marR="0" algn="just">
              <a:lnSpc>
                <a:spcPct val="107000"/>
              </a:lnSpc>
              <a:spcBef>
                <a:spcPts val="0"/>
              </a:spcBef>
              <a:spcAft>
                <a:spcPts val="800"/>
              </a:spcAft>
            </a:pPr>
            <a:br>
              <a:rPr lang="en-US" sz="1200" dirty="0">
                <a:latin typeface="Times New Roman" panose="02020603050405020304" pitchFamily="18" charset="0"/>
                <a:cs typeface="Times New Roman" panose="02020603050405020304" pitchFamily="18" charset="0"/>
              </a:rPr>
            </a:br>
            <a:r>
              <a:rPr lang="en-US" sz="1200" b="1" dirty="0">
                <a:latin typeface="Times New Roman" panose="02020603050405020304" pitchFamily="18" charset="0"/>
                <a:cs typeface="Times New Roman" panose="02020603050405020304" pitchFamily="18" charset="0"/>
              </a:rPr>
              <a:t>20x4 I2C LCD Display</a:t>
            </a:r>
            <a:r>
              <a:rPr lang="en-US" sz="1200" dirty="0">
                <a:latin typeface="Times New Roman" panose="02020603050405020304" pitchFamily="18" charset="0"/>
                <a:cs typeface="Times New Roman" panose="02020603050405020304" pitchFamily="18" charset="0"/>
              </a:rPr>
              <a:t>: This display shows real-time sensor readings across four lines with 20 characters each. The I2C interface minimizes pin usage, simplifying communication with the ESP32.</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6B544D42-8FC2-494D-87F2-8DDFA2074030}"/>
              </a:ext>
            </a:extLst>
          </p:cNvPr>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Lst>
          </a:blip>
          <a:stretch>
            <a:fillRect/>
          </a:stretch>
        </p:blipFill>
        <p:spPr>
          <a:xfrm>
            <a:off x="511438" y="4723050"/>
            <a:ext cx="1184275" cy="1184275"/>
          </a:xfrm>
          <a:prstGeom prst="rect">
            <a:avLst/>
          </a:prstGeom>
        </p:spPr>
      </p:pic>
      <p:sp>
        <p:nvSpPr>
          <p:cNvPr id="13" name="TextBox 12">
            <a:extLst>
              <a:ext uri="{FF2B5EF4-FFF2-40B4-BE49-F238E27FC236}">
                <a16:creationId xmlns:a16="http://schemas.microsoft.com/office/drawing/2014/main" id="{83BA7439-EF23-4625-A7D5-CB50BFF61631}"/>
              </a:ext>
            </a:extLst>
          </p:cNvPr>
          <p:cNvSpPr txBox="1"/>
          <p:nvPr/>
        </p:nvSpPr>
        <p:spPr>
          <a:xfrm>
            <a:off x="3045884" y="4746555"/>
            <a:ext cx="6100232" cy="675313"/>
          </a:xfrm>
          <a:prstGeom prst="rect">
            <a:avLst/>
          </a:prstGeom>
          <a:noFill/>
        </p:spPr>
        <p:txBody>
          <a:bodyPr wrap="square">
            <a:spAutoFit/>
          </a:bodyPr>
          <a:lstStyle/>
          <a:p>
            <a:pPr marL="0" marR="0">
              <a:lnSpc>
                <a:spcPct val="107000"/>
              </a:lnSpc>
              <a:spcBef>
                <a:spcPts val="0"/>
              </a:spcBef>
              <a:spcAft>
                <a:spcPts val="800"/>
              </a:spcAft>
            </a:pPr>
            <a:br>
              <a:rPr lang="en-US" sz="1200" dirty="0">
                <a:latin typeface="Times New Roman" panose="02020603050405020304" pitchFamily="18" charset="0"/>
                <a:cs typeface="Times New Roman" panose="02020603050405020304" pitchFamily="18" charset="0"/>
              </a:rPr>
            </a:br>
            <a:r>
              <a:rPr lang="en-US" sz="1200" b="1" dirty="0">
                <a:latin typeface="Times New Roman" panose="02020603050405020304" pitchFamily="18" charset="0"/>
                <a:cs typeface="Times New Roman" panose="02020603050405020304" pitchFamily="18" charset="0"/>
              </a:rPr>
              <a:t>Piezo Buzzer</a:t>
            </a:r>
            <a:r>
              <a:rPr lang="en-US" sz="1200" dirty="0">
                <a:latin typeface="Times New Roman" panose="02020603050405020304" pitchFamily="18" charset="0"/>
                <a:cs typeface="Times New Roman" panose="02020603050405020304" pitchFamily="18" charset="0"/>
              </a:rPr>
              <a:t>: The buzzer alerts users when air quality exceeds safe levels. It produces sound when triggered by a HIGH signal from the ESP32.</a:t>
            </a:r>
            <a:endParaRPr lang="en-US" sz="12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291940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9</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162984" y="124367"/>
            <a:ext cx="6100232" cy="307777"/>
          </a:xfrm>
          <a:prstGeom prst="rect">
            <a:avLst/>
          </a:prstGeom>
          <a:noFill/>
        </p:spPr>
        <p:txBody>
          <a:bodyPr wrap="square">
            <a:spAutoFit/>
          </a:bodyPr>
          <a:lstStyle/>
          <a:p>
            <a:r>
              <a:rPr lang="en-US" sz="1400" b="1" dirty="0">
                <a:solidFill>
                  <a:srgbClr val="000000"/>
                </a:solidFill>
                <a:effectLst/>
                <a:latin typeface="Times New Roman" panose="02020603050405020304" pitchFamily="18" charset="0"/>
                <a:ea typeface="Calibri" panose="020F0502020204030204" pitchFamily="34" charset="0"/>
              </a:rPr>
              <a:t>Hardware Description</a:t>
            </a:r>
            <a:endParaRPr lang="en-US" sz="1400" b="1" dirty="0"/>
          </a:p>
        </p:txBody>
      </p:sp>
      <p:sp>
        <p:nvSpPr>
          <p:cNvPr id="14" name="TextBox 13">
            <a:extLst>
              <a:ext uri="{FF2B5EF4-FFF2-40B4-BE49-F238E27FC236}">
                <a16:creationId xmlns:a16="http://schemas.microsoft.com/office/drawing/2014/main" id="{5D8CBA9B-C4CA-456B-A02E-E9675E69D079}"/>
              </a:ext>
            </a:extLst>
          </p:cNvPr>
          <p:cNvSpPr txBox="1"/>
          <p:nvPr/>
        </p:nvSpPr>
        <p:spPr>
          <a:xfrm>
            <a:off x="162984" y="432144"/>
            <a:ext cx="6993467" cy="276999"/>
          </a:xfrm>
          <a:prstGeom prst="rect">
            <a:avLst/>
          </a:prstGeom>
          <a:noFill/>
        </p:spPr>
        <p:txBody>
          <a:bodyPr wrap="square">
            <a:spAutoFit/>
          </a:bodyPr>
          <a:lstStyle/>
          <a:p>
            <a:r>
              <a:rPr lang="en-US" sz="1200" dirty="0">
                <a:latin typeface="Times New Roman" panose="02020603050405020304" pitchFamily="18" charset="0"/>
                <a:cs typeface="Times New Roman" panose="02020603050405020304" pitchFamily="18" charset="0"/>
              </a:rPr>
              <a:t>Here are the detailed connection tables for each component and its corresponding connections to the </a:t>
            </a:r>
            <a:r>
              <a:rPr lang="en-US" sz="1200" b="1" dirty="0">
                <a:latin typeface="Times New Roman" panose="02020603050405020304" pitchFamily="18" charset="0"/>
                <a:cs typeface="Times New Roman" panose="02020603050405020304" pitchFamily="18" charset="0"/>
              </a:rPr>
              <a:t>ESP32</a:t>
            </a:r>
            <a:r>
              <a:rPr lang="en-US" sz="1200" dirty="0">
                <a:latin typeface="Times New Roman" panose="02020603050405020304" pitchFamily="18" charset="0"/>
                <a:cs typeface="Times New Roman" panose="02020603050405020304" pitchFamily="18" charset="0"/>
              </a:rPr>
              <a:t>:</a:t>
            </a:r>
          </a:p>
        </p:txBody>
      </p:sp>
      <p:graphicFrame>
        <p:nvGraphicFramePr>
          <p:cNvPr id="18" name="Table 17">
            <a:extLst>
              <a:ext uri="{FF2B5EF4-FFF2-40B4-BE49-F238E27FC236}">
                <a16:creationId xmlns:a16="http://schemas.microsoft.com/office/drawing/2014/main" id="{27FB1A79-2F5E-4758-BCAF-57CB4ED4F0C9}"/>
              </a:ext>
            </a:extLst>
          </p:cNvPr>
          <p:cNvGraphicFramePr>
            <a:graphicFrameLocks noGrp="1"/>
          </p:cNvGraphicFramePr>
          <p:nvPr>
            <p:extLst>
              <p:ext uri="{D42A27DB-BD31-4B8C-83A1-F6EECF244321}">
                <p14:modId xmlns:p14="http://schemas.microsoft.com/office/powerpoint/2010/main" val="1431441717"/>
              </p:ext>
            </p:extLst>
          </p:nvPr>
        </p:nvGraphicFramePr>
        <p:xfrm>
          <a:off x="423864" y="1016920"/>
          <a:ext cx="3733269" cy="1407074"/>
        </p:xfrm>
        <a:graphic>
          <a:graphicData uri="http://schemas.openxmlformats.org/drawingml/2006/table">
            <a:tbl>
              <a:tblPr firstRow="1">
                <a:tableStyleId>{616DA210-FB5B-4158-B5E0-FEB733F419BA}</a:tableStyleId>
              </a:tblPr>
              <a:tblGrid>
                <a:gridCol w="1244423">
                  <a:extLst>
                    <a:ext uri="{9D8B030D-6E8A-4147-A177-3AD203B41FA5}">
                      <a16:colId xmlns:a16="http://schemas.microsoft.com/office/drawing/2014/main" val="1334919513"/>
                    </a:ext>
                  </a:extLst>
                </a:gridCol>
                <a:gridCol w="1244423">
                  <a:extLst>
                    <a:ext uri="{9D8B030D-6E8A-4147-A177-3AD203B41FA5}">
                      <a16:colId xmlns:a16="http://schemas.microsoft.com/office/drawing/2014/main" val="1468641669"/>
                    </a:ext>
                  </a:extLst>
                </a:gridCol>
                <a:gridCol w="1244423">
                  <a:extLst>
                    <a:ext uri="{9D8B030D-6E8A-4147-A177-3AD203B41FA5}">
                      <a16:colId xmlns:a16="http://schemas.microsoft.com/office/drawing/2014/main" val="1549180261"/>
                    </a:ext>
                  </a:extLst>
                </a:gridCol>
              </a:tblGrid>
              <a:tr h="242599">
                <a:tc>
                  <a:txBody>
                    <a:bodyPr/>
                    <a:lstStyle/>
                    <a:p>
                      <a:r>
                        <a:rPr lang="en-US" sz="900" b="1" dirty="0"/>
                        <a:t>ESP32 Pin</a:t>
                      </a:r>
                      <a:endParaRPr lang="en-US" sz="900" dirty="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900" b="1" dirty="0"/>
                        <a:t>DHT22 Pin</a:t>
                      </a:r>
                      <a:endParaRPr lang="en-US" sz="900" dirty="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900" b="1" dirty="0"/>
                        <a:t>Description</a:t>
                      </a:r>
                      <a:endParaRPr lang="en-US" sz="900" dirty="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extLst>
                  <a:ext uri="{0D108BD9-81ED-4DB2-BD59-A6C34878D82A}">
                    <a16:rowId xmlns:a16="http://schemas.microsoft.com/office/drawing/2014/main" val="3330547200"/>
                  </a:ext>
                </a:extLst>
              </a:tr>
              <a:tr h="533718">
                <a:tc>
                  <a:txBody>
                    <a:bodyPr/>
                    <a:lstStyle/>
                    <a:p>
                      <a:r>
                        <a:rPr lang="en-US" sz="900" b="1"/>
                        <a:t>VCC</a:t>
                      </a:r>
                      <a:endParaRPr lang="en-US" sz="900">
                        <a:latin typeface="Times New Roman" panose="02020603050405020304" pitchFamily="18" charset="0"/>
                        <a:cs typeface="Times New Roman" panose="02020603050405020304" pitchFamily="18" charset="0"/>
                      </a:endParaRPr>
                    </a:p>
                  </a:txBody>
                  <a:tcPr anchor="ctr"/>
                </a:tc>
                <a:tc>
                  <a:txBody>
                    <a:bodyPr/>
                    <a:lstStyle/>
                    <a:p>
                      <a:r>
                        <a:rPr lang="en-US" sz="900" b="1" dirty="0"/>
                        <a:t>Pin 1 (VCC)</a:t>
                      </a:r>
                      <a:endParaRPr lang="en-US" sz="900" dirty="0">
                        <a:latin typeface="Times New Roman" panose="02020603050405020304" pitchFamily="18" charset="0"/>
                        <a:cs typeface="Times New Roman" panose="02020603050405020304" pitchFamily="18" charset="0"/>
                      </a:endParaRPr>
                    </a:p>
                  </a:txBody>
                  <a:tcPr anchor="ctr"/>
                </a:tc>
                <a:tc>
                  <a:txBody>
                    <a:bodyPr/>
                    <a:lstStyle/>
                    <a:p>
                      <a:r>
                        <a:rPr lang="en-US" sz="900" dirty="0"/>
                        <a:t>Power (3.3V or 5V, depending on your setup)</a:t>
                      </a:r>
                      <a:endParaRPr lang="en-US" sz="9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724610212"/>
                  </a:ext>
                </a:extLst>
              </a:tr>
              <a:tr h="242599">
                <a:tc>
                  <a:txBody>
                    <a:bodyPr/>
                    <a:lstStyle/>
                    <a:p>
                      <a:r>
                        <a:rPr lang="en-US" sz="900" b="1"/>
                        <a:t>GND</a:t>
                      </a:r>
                      <a:endParaRPr lang="en-US" sz="900">
                        <a:latin typeface="Times New Roman" panose="02020603050405020304" pitchFamily="18" charset="0"/>
                        <a:cs typeface="Times New Roman" panose="02020603050405020304" pitchFamily="18" charset="0"/>
                      </a:endParaRPr>
                    </a:p>
                  </a:txBody>
                  <a:tcPr anchor="ctr"/>
                </a:tc>
                <a:tc>
                  <a:txBody>
                    <a:bodyPr/>
                    <a:lstStyle/>
                    <a:p>
                      <a:r>
                        <a:rPr lang="en-US" sz="900" b="1"/>
                        <a:t>Pin 4 (GND)</a:t>
                      </a:r>
                      <a:endParaRPr lang="en-US" sz="900">
                        <a:latin typeface="Times New Roman" panose="02020603050405020304" pitchFamily="18" charset="0"/>
                        <a:cs typeface="Times New Roman" panose="02020603050405020304" pitchFamily="18" charset="0"/>
                      </a:endParaRPr>
                    </a:p>
                  </a:txBody>
                  <a:tcPr anchor="ctr"/>
                </a:tc>
                <a:tc>
                  <a:txBody>
                    <a:bodyPr/>
                    <a:lstStyle/>
                    <a:p>
                      <a:r>
                        <a:rPr lang="en-US" sz="900"/>
                        <a:t>Ground</a:t>
                      </a:r>
                      <a:endParaRPr lang="en-US" sz="9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276107081"/>
                  </a:ext>
                </a:extLst>
              </a:tr>
              <a:tr h="388158">
                <a:tc>
                  <a:txBody>
                    <a:bodyPr/>
                    <a:lstStyle/>
                    <a:p>
                      <a:r>
                        <a:rPr lang="en-US" sz="900" b="1"/>
                        <a:t>GPIO 4</a:t>
                      </a:r>
                      <a:endParaRPr lang="en-US" sz="900">
                        <a:latin typeface="Times New Roman" panose="02020603050405020304" pitchFamily="18" charset="0"/>
                        <a:cs typeface="Times New Roman" panose="02020603050405020304" pitchFamily="18" charset="0"/>
                      </a:endParaRPr>
                    </a:p>
                  </a:txBody>
                  <a:tcPr anchor="ctr"/>
                </a:tc>
                <a:tc>
                  <a:txBody>
                    <a:bodyPr/>
                    <a:lstStyle/>
                    <a:p>
                      <a:r>
                        <a:rPr lang="en-US" sz="900" b="1"/>
                        <a:t>Pin 2 (DATA)</a:t>
                      </a:r>
                      <a:endParaRPr lang="en-US" sz="900">
                        <a:latin typeface="Times New Roman" panose="02020603050405020304" pitchFamily="18" charset="0"/>
                        <a:cs typeface="Times New Roman" panose="02020603050405020304" pitchFamily="18" charset="0"/>
                      </a:endParaRPr>
                    </a:p>
                  </a:txBody>
                  <a:tcPr anchor="ctr"/>
                </a:tc>
                <a:tc>
                  <a:txBody>
                    <a:bodyPr/>
                    <a:lstStyle/>
                    <a:p>
                      <a:r>
                        <a:rPr lang="en-US" sz="900" dirty="0"/>
                        <a:t>Data (Used for communication)</a:t>
                      </a:r>
                      <a:endParaRPr lang="en-US" sz="9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550121357"/>
                  </a:ext>
                </a:extLst>
              </a:tr>
            </a:tbl>
          </a:graphicData>
        </a:graphic>
      </p:graphicFrame>
      <p:sp>
        <p:nvSpPr>
          <p:cNvPr id="20" name="TextBox 19">
            <a:extLst>
              <a:ext uri="{FF2B5EF4-FFF2-40B4-BE49-F238E27FC236}">
                <a16:creationId xmlns:a16="http://schemas.microsoft.com/office/drawing/2014/main" id="{C693226F-D1A8-4595-A9EE-B2278CCA0147}"/>
              </a:ext>
            </a:extLst>
          </p:cNvPr>
          <p:cNvSpPr txBox="1"/>
          <p:nvPr/>
        </p:nvSpPr>
        <p:spPr>
          <a:xfrm>
            <a:off x="357717" y="724532"/>
            <a:ext cx="6100232" cy="276999"/>
          </a:xfrm>
          <a:prstGeom prst="rect">
            <a:avLst/>
          </a:prstGeom>
          <a:noFill/>
        </p:spPr>
        <p:txBody>
          <a:bodyPr wrap="square">
            <a:spAutoFit/>
          </a:bodyPr>
          <a:lstStyle/>
          <a:p>
            <a:r>
              <a:rPr lang="en-US" sz="1200" dirty="0">
                <a:latin typeface="Times New Roman" panose="02020603050405020304" pitchFamily="18" charset="0"/>
                <a:cs typeface="Times New Roman" panose="02020603050405020304" pitchFamily="18" charset="0"/>
              </a:rPr>
              <a:t>1. ESP32 to DHT22 (Temperature and Humidity Sensor)</a:t>
            </a:r>
          </a:p>
        </p:txBody>
      </p:sp>
      <p:sp>
        <p:nvSpPr>
          <p:cNvPr id="22" name="TextBox 21">
            <a:extLst>
              <a:ext uri="{FF2B5EF4-FFF2-40B4-BE49-F238E27FC236}">
                <a16:creationId xmlns:a16="http://schemas.microsoft.com/office/drawing/2014/main" id="{611502B4-EFC7-4C67-BCF7-3D11F66769EF}"/>
              </a:ext>
            </a:extLst>
          </p:cNvPr>
          <p:cNvSpPr txBox="1"/>
          <p:nvPr/>
        </p:nvSpPr>
        <p:spPr>
          <a:xfrm>
            <a:off x="357717" y="2529983"/>
            <a:ext cx="6100232" cy="276999"/>
          </a:xfrm>
          <a:prstGeom prst="rect">
            <a:avLst/>
          </a:prstGeom>
          <a:noFill/>
        </p:spPr>
        <p:txBody>
          <a:bodyPr wrap="square">
            <a:spAutoFit/>
          </a:bodyPr>
          <a:lstStyle/>
          <a:p>
            <a:r>
              <a:rPr lang="en-US" sz="1200" dirty="0">
                <a:latin typeface="Times New Roman" panose="02020603050405020304" pitchFamily="18" charset="0"/>
                <a:cs typeface="Times New Roman" panose="02020603050405020304" pitchFamily="18" charset="0"/>
              </a:rPr>
              <a:t>2. ESP32 to MQ-2 (Gas Sensor)</a:t>
            </a:r>
          </a:p>
        </p:txBody>
      </p:sp>
      <p:graphicFrame>
        <p:nvGraphicFramePr>
          <p:cNvPr id="23" name="Table 22">
            <a:extLst>
              <a:ext uri="{FF2B5EF4-FFF2-40B4-BE49-F238E27FC236}">
                <a16:creationId xmlns:a16="http://schemas.microsoft.com/office/drawing/2014/main" id="{25C2B7F8-02D3-4255-9342-3D4368E57774}"/>
              </a:ext>
            </a:extLst>
          </p:cNvPr>
          <p:cNvGraphicFramePr>
            <a:graphicFrameLocks noGrp="1"/>
          </p:cNvGraphicFramePr>
          <p:nvPr>
            <p:extLst>
              <p:ext uri="{D42A27DB-BD31-4B8C-83A1-F6EECF244321}">
                <p14:modId xmlns:p14="http://schemas.microsoft.com/office/powerpoint/2010/main" val="3197480759"/>
              </p:ext>
            </p:extLst>
          </p:nvPr>
        </p:nvGraphicFramePr>
        <p:xfrm>
          <a:off x="423865" y="2911243"/>
          <a:ext cx="3733269" cy="1584960"/>
        </p:xfrm>
        <a:graphic>
          <a:graphicData uri="http://schemas.openxmlformats.org/drawingml/2006/table">
            <a:tbl>
              <a:tblPr firstRow="1">
                <a:tableStyleId>{616DA210-FB5B-4158-B5E0-FEB733F419BA}</a:tableStyleId>
              </a:tblPr>
              <a:tblGrid>
                <a:gridCol w="1244423">
                  <a:extLst>
                    <a:ext uri="{9D8B030D-6E8A-4147-A177-3AD203B41FA5}">
                      <a16:colId xmlns:a16="http://schemas.microsoft.com/office/drawing/2014/main" val="3439278471"/>
                    </a:ext>
                  </a:extLst>
                </a:gridCol>
                <a:gridCol w="1244423">
                  <a:extLst>
                    <a:ext uri="{9D8B030D-6E8A-4147-A177-3AD203B41FA5}">
                      <a16:colId xmlns:a16="http://schemas.microsoft.com/office/drawing/2014/main" val="1860895441"/>
                    </a:ext>
                  </a:extLst>
                </a:gridCol>
                <a:gridCol w="1244423">
                  <a:extLst>
                    <a:ext uri="{9D8B030D-6E8A-4147-A177-3AD203B41FA5}">
                      <a16:colId xmlns:a16="http://schemas.microsoft.com/office/drawing/2014/main" val="432821872"/>
                    </a:ext>
                  </a:extLst>
                </a:gridCol>
              </a:tblGrid>
              <a:tr h="237533">
                <a:tc>
                  <a:txBody>
                    <a:bodyPr/>
                    <a:lstStyle/>
                    <a:p>
                      <a:r>
                        <a:rPr lang="en-US" sz="1000" b="1"/>
                        <a:t>ESP32 Pin</a:t>
                      </a:r>
                      <a:endParaRPr lang="en-US" sz="100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1000" b="1"/>
                        <a:t>MQ-2 Pin</a:t>
                      </a:r>
                      <a:endParaRPr lang="en-US" sz="100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1000" b="1" dirty="0"/>
                        <a:t>Description</a:t>
                      </a:r>
                      <a:endParaRPr lang="en-US" sz="1000" dirty="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extLst>
                  <a:ext uri="{0D108BD9-81ED-4DB2-BD59-A6C34878D82A}">
                    <a16:rowId xmlns:a16="http://schemas.microsoft.com/office/drawing/2014/main" val="56139612"/>
                  </a:ext>
                </a:extLst>
              </a:tr>
              <a:tr h="534449">
                <a:tc>
                  <a:txBody>
                    <a:bodyPr/>
                    <a:lstStyle/>
                    <a:p>
                      <a:r>
                        <a:rPr lang="en-US" sz="1000" b="1"/>
                        <a:t>VCC</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dirty="0"/>
                        <a:t>Pin 1 (VCC)</a:t>
                      </a:r>
                      <a:endParaRPr lang="en-US" sz="1000" dirty="0">
                        <a:latin typeface="Times New Roman" panose="02020603050405020304" pitchFamily="18" charset="0"/>
                        <a:cs typeface="Times New Roman" panose="02020603050405020304" pitchFamily="18" charset="0"/>
                      </a:endParaRPr>
                    </a:p>
                  </a:txBody>
                  <a:tcPr anchor="ctr"/>
                </a:tc>
                <a:tc>
                  <a:txBody>
                    <a:bodyPr/>
                    <a:lstStyle/>
                    <a:p>
                      <a:r>
                        <a:rPr lang="en-US" sz="1000"/>
                        <a:t>Power (3.3V or 5V, depending on your setup)</a:t>
                      </a:r>
                      <a:endParaRPr lang="en-US" sz="10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232120514"/>
                  </a:ext>
                </a:extLst>
              </a:tr>
              <a:tr h="237533">
                <a:tc>
                  <a:txBody>
                    <a:bodyPr/>
                    <a:lstStyle/>
                    <a:p>
                      <a:r>
                        <a:rPr lang="en-US" sz="1000" b="1"/>
                        <a:t>GND</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a:t>Pin 2 (GND)</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a:t>Ground</a:t>
                      </a:r>
                      <a:endParaRPr lang="en-US" sz="10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66343939"/>
                  </a:ext>
                </a:extLst>
              </a:tr>
              <a:tr h="534449">
                <a:tc>
                  <a:txBody>
                    <a:bodyPr/>
                    <a:lstStyle/>
                    <a:p>
                      <a:r>
                        <a:rPr lang="en-US" sz="1000" b="1"/>
                        <a:t>GPIO 5</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a:t>Pin 3 (A0)</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dirty="0"/>
                        <a:t>Analog Output (connect to ADC pin, like GPIO5)</a:t>
                      </a:r>
                      <a:endParaRPr 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1636404288"/>
                  </a:ext>
                </a:extLst>
              </a:tr>
            </a:tbl>
          </a:graphicData>
        </a:graphic>
      </p:graphicFrame>
      <p:sp>
        <p:nvSpPr>
          <p:cNvPr id="25" name="TextBox 24">
            <a:extLst>
              <a:ext uri="{FF2B5EF4-FFF2-40B4-BE49-F238E27FC236}">
                <a16:creationId xmlns:a16="http://schemas.microsoft.com/office/drawing/2014/main" id="{F4A68C32-8EB9-4C98-9CB7-6C6B9BB400C6}"/>
              </a:ext>
            </a:extLst>
          </p:cNvPr>
          <p:cNvSpPr txBox="1"/>
          <p:nvPr/>
        </p:nvSpPr>
        <p:spPr>
          <a:xfrm>
            <a:off x="357717" y="4561195"/>
            <a:ext cx="6100232" cy="276999"/>
          </a:xfrm>
          <a:prstGeom prst="rect">
            <a:avLst/>
          </a:prstGeom>
          <a:noFill/>
        </p:spPr>
        <p:txBody>
          <a:bodyPr wrap="square">
            <a:spAutoFit/>
          </a:bodyPr>
          <a:lstStyle/>
          <a:p>
            <a:r>
              <a:rPr lang="en-US" sz="1200" dirty="0">
                <a:latin typeface="Times New Roman" panose="02020603050405020304" pitchFamily="18" charset="0"/>
                <a:cs typeface="Times New Roman" panose="02020603050405020304" pitchFamily="18" charset="0"/>
              </a:rPr>
              <a:t>3. ESP32 to PM2.5 (Dust Sensor)</a:t>
            </a:r>
          </a:p>
        </p:txBody>
      </p:sp>
      <p:graphicFrame>
        <p:nvGraphicFramePr>
          <p:cNvPr id="26" name="Table 25">
            <a:extLst>
              <a:ext uri="{FF2B5EF4-FFF2-40B4-BE49-F238E27FC236}">
                <a16:creationId xmlns:a16="http://schemas.microsoft.com/office/drawing/2014/main" id="{F4682880-8D6F-4CEF-BD9F-54F1FDE8C183}"/>
              </a:ext>
            </a:extLst>
          </p:cNvPr>
          <p:cNvGraphicFramePr>
            <a:graphicFrameLocks noGrp="1"/>
          </p:cNvGraphicFramePr>
          <p:nvPr>
            <p:extLst>
              <p:ext uri="{D42A27DB-BD31-4B8C-83A1-F6EECF244321}">
                <p14:modId xmlns:p14="http://schemas.microsoft.com/office/powerpoint/2010/main" val="2671078140"/>
              </p:ext>
            </p:extLst>
          </p:nvPr>
        </p:nvGraphicFramePr>
        <p:xfrm>
          <a:off x="423866" y="4944183"/>
          <a:ext cx="3733269" cy="1737360"/>
        </p:xfrm>
        <a:graphic>
          <a:graphicData uri="http://schemas.openxmlformats.org/drawingml/2006/table">
            <a:tbl>
              <a:tblPr firstRow="1">
                <a:tableStyleId>{616DA210-FB5B-4158-B5E0-FEB733F419BA}</a:tableStyleId>
              </a:tblPr>
              <a:tblGrid>
                <a:gridCol w="1244423">
                  <a:extLst>
                    <a:ext uri="{9D8B030D-6E8A-4147-A177-3AD203B41FA5}">
                      <a16:colId xmlns:a16="http://schemas.microsoft.com/office/drawing/2014/main" val="767490227"/>
                    </a:ext>
                  </a:extLst>
                </a:gridCol>
                <a:gridCol w="1244423">
                  <a:extLst>
                    <a:ext uri="{9D8B030D-6E8A-4147-A177-3AD203B41FA5}">
                      <a16:colId xmlns:a16="http://schemas.microsoft.com/office/drawing/2014/main" val="3930564371"/>
                    </a:ext>
                  </a:extLst>
                </a:gridCol>
                <a:gridCol w="1244423">
                  <a:extLst>
                    <a:ext uri="{9D8B030D-6E8A-4147-A177-3AD203B41FA5}">
                      <a16:colId xmlns:a16="http://schemas.microsoft.com/office/drawing/2014/main" val="3713593790"/>
                    </a:ext>
                  </a:extLst>
                </a:gridCol>
              </a:tblGrid>
              <a:tr h="231330">
                <a:tc>
                  <a:txBody>
                    <a:bodyPr/>
                    <a:lstStyle/>
                    <a:p>
                      <a:r>
                        <a:rPr lang="en-US" sz="1000" b="1"/>
                        <a:t>ESP32 Pin</a:t>
                      </a:r>
                      <a:endParaRPr lang="en-US" sz="100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1000" b="1"/>
                        <a:t>PM2.5 Pin</a:t>
                      </a:r>
                      <a:endParaRPr lang="en-US" sz="100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1000" b="1" dirty="0"/>
                        <a:t>Description</a:t>
                      </a:r>
                      <a:endParaRPr lang="en-US" sz="1000" dirty="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extLst>
                  <a:ext uri="{0D108BD9-81ED-4DB2-BD59-A6C34878D82A}">
                    <a16:rowId xmlns:a16="http://schemas.microsoft.com/office/drawing/2014/main" val="1935421512"/>
                  </a:ext>
                </a:extLst>
              </a:tr>
              <a:tr h="520492">
                <a:tc>
                  <a:txBody>
                    <a:bodyPr/>
                    <a:lstStyle/>
                    <a:p>
                      <a:r>
                        <a:rPr lang="en-US" sz="1000" b="1"/>
                        <a:t>VCC</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a:t>Pin 1 (VCC)</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a:t>Power (typically 5V for most PM2.5 sensors)</a:t>
                      </a:r>
                      <a:endParaRPr lang="en-US" sz="10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122645353"/>
                  </a:ext>
                </a:extLst>
              </a:tr>
              <a:tr h="231330">
                <a:tc>
                  <a:txBody>
                    <a:bodyPr/>
                    <a:lstStyle/>
                    <a:p>
                      <a:r>
                        <a:rPr lang="en-US" sz="1000" b="1"/>
                        <a:t>GND</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a:t>Pin 2 (GND)</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a:t>Ground</a:t>
                      </a:r>
                      <a:endParaRPr lang="en-US" sz="10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3074871847"/>
                  </a:ext>
                </a:extLst>
              </a:tr>
              <a:tr h="665073">
                <a:tc>
                  <a:txBody>
                    <a:bodyPr/>
                    <a:lstStyle/>
                    <a:p>
                      <a:r>
                        <a:rPr lang="en-US" sz="1000" b="1"/>
                        <a:t>GPIO 15</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a:t>Pin 3 (OUT)</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dirty="0"/>
                        <a:t>Digital Output (connect to GPIO15 for digital communication)</a:t>
                      </a:r>
                      <a:endParaRPr 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447294117"/>
                  </a:ext>
                </a:extLst>
              </a:tr>
            </a:tbl>
          </a:graphicData>
        </a:graphic>
      </p:graphicFrame>
      <p:sp>
        <p:nvSpPr>
          <p:cNvPr id="28" name="TextBox 27">
            <a:extLst>
              <a:ext uri="{FF2B5EF4-FFF2-40B4-BE49-F238E27FC236}">
                <a16:creationId xmlns:a16="http://schemas.microsoft.com/office/drawing/2014/main" id="{16EF747A-13A6-44BC-90D8-906A5A61B185}"/>
              </a:ext>
            </a:extLst>
          </p:cNvPr>
          <p:cNvSpPr txBox="1"/>
          <p:nvPr/>
        </p:nvSpPr>
        <p:spPr>
          <a:xfrm>
            <a:off x="6013450" y="724531"/>
            <a:ext cx="6100232" cy="276999"/>
          </a:xfrm>
          <a:prstGeom prst="rect">
            <a:avLst/>
          </a:prstGeom>
          <a:noFill/>
        </p:spPr>
        <p:txBody>
          <a:bodyPr wrap="square">
            <a:spAutoFit/>
          </a:bodyPr>
          <a:lstStyle/>
          <a:p>
            <a:r>
              <a:rPr lang="en-US" sz="1200" dirty="0">
                <a:latin typeface="Times New Roman" panose="02020603050405020304" pitchFamily="18" charset="0"/>
                <a:cs typeface="Times New Roman" panose="02020603050405020304" pitchFamily="18" charset="0"/>
              </a:rPr>
              <a:t>4. ESP32 to LCD (Display)</a:t>
            </a:r>
          </a:p>
        </p:txBody>
      </p:sp>
      <p:graphicFrame>
        <p:nvGraphicFramePr>
          <p:cNvPr id="29" name="Table 28">
            <a:extLst>
              <a:ext uri="{FF2B5EF4-FFF2-40B4-BE49-F238E27FC236}">
                <a16:creationId xmlns:a16="http://schemas.microsoft.com/office/drawing/2014/main" id="{32BCECF9-EDD4-461E-870A-B1D97B500C85}"/>
              </a:ext>
            </a:extLst>
          </p:cNvPr>
          <p:cNvGraphicFramePr>
            <a:graphicFrameLocks noGrp="1"/>
          </p:cNvGraphicFramePr>
          <p:nvPr>
            <p:extLst>
              <p:ext uri="{D42A27DB-BD31-4B8C-83A1-F6EECF244321}">
                <p14:modId xmlns:p14="http://schemas.microsoft.com/office/powerpoint/2010/main" val="1090880534"/>
              </p:ext>
            </p:extLst>
          </p:nvPr>
        </p:nvGraphicFramePr>
        <p:xfrm>
          <a:off x="4968080" y="1005982"/>
          <a:ext cx="4095486" cy="1524000"/>
        </p:xfrm>
        <a:graphic>
          <a:graphicData uri="http://schemas.openxmlformats.org/drawingml/2006/table">
            <a:tbl>
              <a:tblPr firstRow="1">
                <a:tableStyleId>{616DA210-FB5B-4158-B5E0-FEB733F419BA}</a:tableStyleId>
              </a:tblPr>
              <a:tblGrid>
                <a:gridCol w="1065101">
                  <a:extLst>
                    <a:ext uri="{9D8B030D-6E8A-4147-A177-3AD203B41FA5}">
                      <a16:colId xmlns:a16="http://schemas.microsoft.com/office/drawing/2014/main" val="3029107110"/>
                    </a:ext>
                  </a:extLst>
                </a:gridCol>
                <a:gridCol w="1360229">
                  <a:extLst>
                    <a:ext uri="{9D8B030D-6E8A-4147-A177-3AD203B41FA5}">
                      <a16:colId xmlns:a16="http://schemas.microsoft.com/office/drawing/2014/main" val="3513691864"/>
                    </a:ext>
                  </a:extLst>
                </a:gridCol>
                <a:gridCol w="1670156">
                  <a:extLst>
                    <a:ext uri="{9D8B030D-6E8A-4147-A177-3AD203B41FA5}">
                      <a16:colId xmlns:a16="http://schemas.microsoft.com/office/drawing/2014/main" val="1741703578"/>
                    </a:ext>
                  </a:extLst>
                </a:gridCol>
              </a:tblGrid>
              <a:tr h="205667">
                <a:tc>
                  <a:txBody>
                    <a:bodyPr/>
                    <a:lstStyle/>
                    <a:p>
                      <a:r>
                        <a:rPr lang="en-US" sz="1000" b="1" dirty="0"/>
                        <a:t>ESP32 Pin</a:t>
                      </a:r>
                      <a:endParaRPr lang="en-US" sz="1000" dirty="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1000" b="1"/>
                        <a:t>LCD Pin</a:t>
                      </a:r>
                      <a:endParaRPr lang="en-US" sz="100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1000" b="1" dirty="0"/>
                        <a:t>Description</a:t>
                      </a:r>
                      <a:endParaRPr lang="en-US" sz="1000" dirty="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extLst>
                  <a:ext uri="{0D108BD9-81ED-4DB2-BD59-A6C34878D82A}">
                    <a16:rowId xmlns:a16="http://schemas.microsoft.com/office/drawing/2014/main" val="4249075923"/>
                  </a:ext>
                </a:extLst>
              </a:tr>
              <a:tr h="205667">
                <a:tc>
                  <a:txBody>
                    <a:bodyPr/>
                    <a:lstStyle/>
                    <a:p>
                      <a:r>
                        <a:rPr lang="en-US" sz="1000" b="1"/>
                        <a:t>VCC</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dirty="0"/>
                        <a:t>Pin 1 (VCC)</a:t>
                      </a:r>
                      <a:endParaRPr lang="en-US" sz="1000" dirty="0">
                        <a:latin typeface="Times New Roman" panose="02020603050405020304" pitchFamily="18" charset="0"/>
                        <a:cs typeface="Times New Roman" panose="02020603050405020304" pitchFamily="18" charset="0"/>
                      </a:endParaRPr>
                    </a:p>
                  </a:txBody>
                  <a:tcPr anchor="ctr"/>
                </a:tc>
                <a:tc>
                  <a:txBody>
                    <a:bodyPr/>
                    <a:lstStyle/>
                    <a:p>
                      <a:r>
                        <a:rPr lang="en-US" sz="1000" dirty="0"/>
                        <a:t>Power</a:t>
                      </a:r>
                      <a:endParaRPr 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12877034"/>
                  </a:ext>
                </a:extLst>
              </a:tr>
              <a:tr h="205667">
                <a:tc>
                  <a:txBody>
                    <a:bodyPr/>
                    <a:lstStyle/>
                    <a:p>
                      <a:r>
                        <a:rPr lang="en-US" sz="1000" b="1"/>
                        <a:t>GND</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a:t>Pin 2 (GND)</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a:t>Ground</a:t>
                      </a:r>
                      <a:endParaRPr lang="en-US" sz="10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44814907"/>
                  </a:ext>
                </a:extLst>
              </a:tr>
              <a:tr h="334209">
                <a:tc>
                  <a:txBody>
                    <a:bodyPr/>
                    <a:lstStyle/>
                    <a:p>
                      <a:r>
                        <a:rPr lang="en-US" sz="1000" b="1"/>
                        <a:t>GPIO 22</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dirty="0"/>
                        <a:t>Pin 3 (SDA)</a:t>
                      </a:r>
                      <a:endParaRPr lang="en-US" sz="1000" dirty="0">
                        <a:latin typeface="Times New Roman" panose="02020603050405020304" pitchFamily="18" charset="0"/>
                        <a:cs typeface="Times New Roman" panose="02020603050405020304" pitchFamily="18" charset="0"/>
                      </a:endParaRPr>
                    </a:p>
                  </a:txBody>
                  <a:tcPr anchor="ctr"/>
                </a:tc>
                <a:tc>
                  <a:txBody>
                    <a:bodyPr/>
                    <a:lstStyle/>
                    <a:p>
                      <a:r>
                        <a:rPr lang="en-US" sz="1000"/>
                        <a:t>I2C Data (connect to GPIO22)</a:t>
                      </a:r>
                      <a:endParaRPr lang="en-US" sz="10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4077629151"/>
                  </a:ext>
                </a:extLst>
              </a:tr>
              <a:tr h="334209">
                <a:tc>
                  <a:txBody>
                    <a:bodyPr/>
                    <a:lstStyle/>
                    <a:p>
                      <a:r>
                        <a:rPr lang="en-US" sz="1000" b="1"/>
                        <a:t>GPIO 23</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a:t>Pin 4 (SCL)</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dirty="0"/>
                        <a:t>I2C Clock (connect to GPIO23)</a:t>
                      </a:r>
                      <a:endParaRPr 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903815082"/>
                  </a:ext>
                </a:extLst>
              </a:tr>
            </a:tbl>
          </a:graphicData>
        </a:graphic>
      </p:graphicFrame>
      <p:sp>
        <p:nvSpPr>
          <p:cNvPr id="31" name="TextBox 30">
            <a:extLst>
              <a:ext uri="{FF2B5EF4-FFF2-40B4-BE49-F238E27FC236}">
                <a16:creationId xmlns:a16="http://schemas.microsoft.com/office/drawing/2014/main" id="{3D4CF18B-41CE-4B23-B046-DCC47F2A52CA}"/>
              </a:ext>
            </a:extLst>
          </p:cNvPr>
          <p:cNvSpPr txBox="1"/>
          <p:nvPr/>
        </p:nvSpPr>
        <p:spPr>
          <a:xfrm>
            <a:off x="6091768" y="2720613"/>
            <a:ext cx="6100232" cy="276999"/>
          </a:xfrm>
          <a:prstGeom prst="rect">
            <a:avLst/>
          </a:prstGeom>
          <a:noFill/>
        </p:spPr>
        <p:txBody>
          <a:bodyPr wrap="square">
            <a:spAutoFit/>
          </a:bodyPr>
          <a:lstStyle/>
          <a:p>
            <a:r>
              <a:rPr lang="en-US" sz="1200" dirty="0">
                <a:latin typeface="Times New Roman" panose="02020603050405020304" pitchFamily="18" charset="0"/>
                <a:cs typeface="Times New Roman" panose="02020603050405020304" pitchFamily="18" charset="0"/>
              </a:rPr>
              <a:t>5. ESP32 to Piezo Buzzer</a:t>
            </a:r>
          </a:p>
        </p:txBody>
      </p:sp>
      <p:graphicFrame>
        <p:nvGraphicFramePr>
          <p:cNvPr id="32" name="Table 31">
            <a:extLst>
              <a:ext uri="{FF2B5EF4-FFF2-40B4-BE49-F238E27FC236}">
                <a16:creationId xmlns:a16="http://schemas.microsoft.com/office/drawing/2014/main" id="{F40BEF64-E36D-4F99-AA84-0E55D3CBE759}"/>
              </a:ext>
            </a:extLst>
          </p:cNvPr>
          <p:cNvGraphicFramePr>
            <a:graphicFrameLocks noGrp="1"/>
          </p:cNvGraphicFramePr>
          <p:nvPr>
            <p:extLst>
              <p:ext uri="{D42A27DB-BD31-4B8C-83A1-F6EECF244321}">
                <p14:modId xmlns:p14="http://schemas.microsoft.com/office/powerpoint/2010/main" val="1171651159"/>
              </p:ext>
            </p:extLst>
          </p:nvPr>
        </p:nvGraphicFramePr>
        <p:xfrm>
          <a:off x="4968080" y="2973649"/>
          <a:ext cx="4095486" cy="1363095"/>
        </p:xfrm>
        <a:graphic>
          <a:graphicData uri="http://schemas.openxmlformats.org/drawingml/2006/table">
            <a:tbl>
              <a:tblPr firstRow="1">
                <a:tableStyleId>{616DA210-FB5B-4158-B5E0-FEB733F419BA}</a:tableStyleId>
              </a:tblPr>
              <a:tblGrid>
                <a:gridCol w="1365162">
                  <a:extLst>
                    <a:ext uri="{9D8B030D-6E8A-4147-A177-3AD203B41FA5}">
                      <a16:colId xmlns:a16="http://schemas.microsoft.com/office/drawing/2014/main" val="1407338945"/>
                    </a:ext>
                  </a:extLst>
                </a:gridCol>
                <a:gridCol w="1365162">
                  <a:extLst>
                    <a:ext uri="{9D8B030D-6E8A-4147-A177-3AD203B41FA5}">
                      <a16:colId xmlns:a16="http://schemas.microsoft.com/office/drawing/2014/main" val="602373873"/>
                    </a:ext>
                  </a:extLst>
                </a:gridCol>
                <a:gridCol w="1365162">
                  <a:extLst>
                    <a:ext uri="{9D8B030D-6E8A-4147-A177-3AD203B41FA5}">
                      <a16:colId xmlns:a16="http://schemas.microsoft.com/office/drawing/2014/main" val="4073451519"/>
                    </a:ext>
                  </a:extLst>
                </a:gridCol>
              </a:tblGrid>
              <a:tr h="359936">
                <a:tc>
                  <a:txBody>
                    <a:bodyPr/>
                    <a:lstStyle/>
                    <a:p>
                      <a:r>
                        <a:rPr lang="en-US" sz="1000" b="1" dirty="0"/>
                        <a:t>ESP32 Pin</a:t>
                      </a:r>
                      <a:endParaRPr lang="en-US" sz="1000" dirty="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1000" b="1"/>
                        <a:t>Buzzer Pin</a:t>
                      </a:r>
                      <a:endParaRPr lang="en-US" sz="100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tc>
                  <a:txBody>
                    <a:bodyPr/>
                    <a:lstStyle/>
                    <a:p>
                      <a:r>
                        <a:rPr lang="en-US" sz="1000" b="1" dirty="0"/>
                        <a:t>Description</a:t>
                      </a:r>
                      <a:endParaRPr lang="en-US" sz="1000" dirty="0">
                        <a:latin typeface="Times New Roman" panose="02020603050405020304" pitchFamily="18" charset="0"/>
                        <a:cs typeface="Times New Roman" panose="02020603050405020304" pitchFamily="18" charset="0"/>
                      </a:endParaRPr>
                    </a:p>
                  </a:txBody>
                  <a:tcPr anchor="ctr">
                    <a:solidFill>
                      <a:schemeClr val="accent1">
                        <a:lumMod val="90000"/>
                      </a:schemeClr>
                    </a:solidFill>
                  </a:tcPr>
                </a:tc>
                <a:extLst>
                  <a:ext uri="{0D108BD9-81ED-4DB2-BD59-A6C34878D82A}">
                    <a16:rowId xmlns:a16="http://schemas.microsoft.com/office/drawing/2014/main" val="3789273797"/>
                  </a:ext>
                </a:extLst>
              </a:tr>
              <a:tr h="425615">
                <a:tc>
                  <a:txBody>
                    <a:bodyPr/>
                    <a:lstStyle/>
                    <a:p>
                      <a:r>
                        <a:rPr lang="en-US" sz="1000" b="1"/>
                        <a:t>GPIO 18</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a:t>Pin 1 (Positive)</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a:t>Control signal for the buzzer (connect to GPIO18)</a:t>
                      </a:r>
                      <a:endParaRPr lang="en-US" sz="100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705578330"/>
                  </a:ext>
                </a:extLst>
              </a:tr>
              <a:tr h="454519">
                <a:tc>
                  <a:txBody>
                    <a:bodyPr/>
                    <a:lstStyle/>
                    <a:p>
                      <a:r>
                        <a:rPr lang="en-US" sz="1000" b="1"/>
                        <a:t>GND</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b="1"/>
                        <a:t>Pin 2 (Negative)</a:t>
                      </a:r>
                      <a:endParaRPr lang="en-US" sz="1000">
                        <a:latin typeface="Times New Roman" panose="02020603050405020304" pitchFamily="18" charset="0"/>
                        <a:cs typeface="Times New Roman" panose="02020603050405020304" pitchFamily="18" charset="0"/>
                      </a:endParaRPr>
                    </a:p>
                  </a:txBody>
                  <a:tcPr anchor="ctr"/>
                </a:tc>
                <a:tc>
                  <a:txBody>
                    <a:bodyPr/>
                    <a:lstStyle/>
                    <a:p>
                      <a:r>
                        <a:rPr lang="en-US" sz="1000" dirty="0"/>
                        <a:t>Ground</a:t>
                      </a:r>
                      <a:endParaRPr lang="en-US" sz="1000" dirty="0">
                        <a:latin typeface="Times New Roman" panose="02020603050405020304" pitchFamily="18" charset="0"/>
                        <a:cs typeface="Times New Roman" panose="02020603050405020304" pitchFamily="18" charset="0"/>
                      </a:endParaRPr>
                    </a:p>
                  </a:txBody>
                  <a:tcPr anchor="ctr"/>
                </a:tc>
                <a:extLst>
                  <a:ext uri="{0D108BD9-81ED-4DB2-BD59-A6C34878D82A}">
                    <a16:rowId xmlns:a16="http://schemas.microsoft.com/office/drawing/2014/main" val="2174107860"/>
                  </a:ext>
                </a:extLst>
              </a:tr>
            </a:tbl>
          </a:graphicData>
        </a:graphic>
      </p:graphicFrame>
    </p:spTree>
    <p:extLst>
      <p:ext uri="{BB962C8B-B14F-4D97-AF65-F5344CB8AC3E}">
        <p14:creationId xmlns:p14="http://schemas.microsoft.com/office/powerpoint/2010/main" val="1379829081"/>
      </p:ext>
    </p:extLst>
  </p:cSld>
  <p:clrMapOvr>
    <a:masterClrMapping/>
  </p:clrMapOvr>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Facet">
  <a:themeElements>
    <a:clrScheme name="Custom 1">
      <a:dk1>
        <a:sysClr val="windowText" lastClr="000000"/>
      </a:dk1>
      <a:lt1>
        <a:sysClr val="window" lastClr="FFFFFF"/>
      </a:lt1>
      <a:dk2>
        <a:srgbClr val="2C3C43"/>
      </a:dk2>
      <a:lt2>
        <a:srgbClr val="EBEBEB"/>
      </a:lt2>
      <a:accent1>
        <a:srgbClr val="F1F5E5"/>
      </a:accent1>
      <a:accent2>
        <a:srgbClr val="DBF4CA"/>
      </a:accent2>
      <a:accent3>
        <a:srgbClr val="F9F1D2"/>
      </a:accent3>
      <a:accent4>
        <a:srgbClr val="E76618"/>
      </a:accent4>
      <a:accent5>
        <a:srgbClr val="C42F1A"/>
      </a:accent5>
      <a:accent6>
        <a:srgbClr val="918655"/>
      </a:accent6>
      <a:hlink>
        <a:srgbClr val="FFFFFF"/>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511997D-2559-4D54-8469-327570B187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E0D8C9A-C895-482B-B501-694996FFDE4D}">
  <ds:schemaRefs>
    <ds:schemaRef ds:uri="http://schemas.microsoft.com/sharepoint/v3/contenttype/forms"/>
  </ds:schemaRefs>
</ds:datastoreItem>
</file>

<file path=customXml/itemProps3.xml><?xml version="1.0" encoding="utf-8"?>
<ds:datastoreItem xmlns:ds="http://schemas.openxmlformats.org/officeDocument/2006/customXml" ds:itemID="{F4AD51DF-C727-4608-B606-5D6C957D4C4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2255</Words>
  <Application>Microsoft Office PowerPoint</Application>
  <PresentationFormat>Widescreen</PresentationFormat>
  <Paragraphs>273</Paragraphs>
  <Slides>17</Slides>
  <Notes>17</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17</vt:i4>
      </vt:variant>
    </vt:vector>
  </HeadingPairs>
  <TitlesOfParts>
    <vt:vector size="30" baseType="lpstr">
      <vt:lpstr>等线</vt:lpstr>
      <vt:lpstr>Abadi</vt:lpstr>
      <vt:lpstr>Arial</vt:lpstr>
      <vt:lpstr>Calibri</vt:lpstr>
      <vt:lpstr>Calibri Light</vt:lpstr>
      <vt:lpstr>Posterama Text Black</vt:lpstr>
      <vt:lpstr>Posterama Text SemiBold</vt:lpstr>
      <vt:lpstr>Times New Roman</vt:lpstr>
      <vt:lpstr>Trebuchet MS</vt:lpstr>
      <vt:lpstr>Wingdings</vt:lpstr>
      <vt:lpstr>Wingdings 3</vt:lpstr>
      <vt:lpstr>Custom</vt:lpstr>
      <vt:lpstr>Facet</vt:lpstr>
      <vt:lpstr>Air Quality Monitoring System for Conflict Zones: A Case Study of Gaza</vt:lpstr>
      <vt:lpstr>Contents</vt:lpstr>
      <vt:lpstr>Introduction</vt:lpstr>
      <vt:lpstr>Related Work</vt:lpstr>
      <vt:lpstr>Proposed System</vt:lpstr>
      <vt:lpstr>System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SCOPE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2023-09-14T06:03:51Z</dcterms:created>
  <dcterms:modified xsi:type="dcterms:W3CDTF">2025-04-20T11:21:01Z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